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48"/>
  </p:handoutMasterIdLst>
  <p:sldIdLst>
    <p:sldId id="327" r:id="rId3"/>
    <p:sldId id="330" r:id="rId4"/>
    <p:sldId id="406" r:id="rId6"/>
    <p:sldId id="332" r:id="rId7"/>
    <p:sldId id="298" r:id="rId8"/>
    <p:sldId id="262" r:id="rId9"/>
    <p:sldId id="299" r:id="rId10"/>
    <p:sldId id="302" r:id="rId11"/>
    <p:sldId id="264" r:id="rId12"/>
    <p:sldId id="266" r:id="rId13"/>
    <p:sldId id="265" r:id="rId14"/>
    <p:sldId id="276" r:id="rId15"/>
    <p:sldId id="303" r:id="rId16"/>
    <p:sldId id="376"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21" r:id="rId39"/>
    <p:sldId id="322" r:id="rId40"/>
    <p:sldId id="323" r:id="rId41"/>
    <p:sldId id="324" r:id="rId42"/>
    <p:sldId id="288" r:id="rId43"/>
    <p:sldId id="289" r:id="rId44"/>
    <p:sldId id="320" r:id="rId45"/>
    <p:sldId id="407" r:id="rId46"/>
    <p:sldId id="329" r:id="rId47"/>
  </p:sldIdLst>
  <p:sldSz cx="12192000" cy="6858000"/>
  <p:notesSz cx="6858000" cy="1857375"/>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4.xml"/><Relationship Id="rId55" Type="http://schemas.openxmlformats.org/officeDocument/2006/relationships/customXml" Target="../customXml/item3.xml"/><Relationship Id="rId54" Type="http://schemas.openxmlformats.org/officeDocument/2006/relationships/customXml" Target="../customXml/item2.xml"/><Relationship Id="rId53" Type="http://schemas.openxmlformats.org/officeDocument/2006/relationships/customXml" Target="../customXml/item1.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&lt;Annie&gt;</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&lt;Mar.18.2024&gt;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03985"/>
            <a:ext cx="10699115" cy="5024120"/>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The scatter graphs are plotted to analyze the potential correlation factors and how they</a:t>
            </a:r>
            <a:r>
              <a:rPr lang="en-US" sz="1885">
                <a:solidFill>
                  <a:schemeClr val="accent3">
                    <a:lumMod val="25000"/>
                  </a:schemeClr>
                </a:solidFill>
                <a:latin typeface="Abadi"/>
              </a:rPr>
              <a:t> </a:t>
            </a:r>
            <a:r>
              <a:rPr lang="en-US" sz="2200">
                <a:solidFill>
                  <a:schemeClr val="accent3">
                    <a:lumMod val="25000"/>
                  </a:schemeClr>
                </a:solidFill>
                <a:latin typeface="Abadi"/>
              </a:rPr>
              <a:t>impact the launch outcome,</a:t>
            </a:r>
            <a:endParaRPr lang="en-US" sz="1885">
              <a:solidFill>
                <a:schemeClr val="accent3">
                  <a:lumMod val="25000"/>
                </a:schemeClr>
              </a:solidFill>
              <a:latin typeface="Abadi"/>
            </a:endParaRPr>
          </a:p>
          <a:p>
            <a:pPr lvl="1">
              <a:lnSpc>
                <a:spcPct val="100000"/>
              </a:lnSpc>
              <a:spcBef>
                <a:spcPts val="1400"/>
              </a:spcBef>
            </a:pPr>
            <a:r>
              <a:rPr lang="en-US" sz="1615">
                <a:solidFill>
                  <a:schemeClr val="accent3">
                    <a:lumMod val="25000"/>
                  </a:schemeClr>
                </a:solidFill>
                <a:latin typeface="Abadi"/>
              </a:rPr>
              <a:t>Flight number (representing launch events in time sequence) and Payload</a:t>
            </a:r>
            <a:endParaRPr lang="en-US" sz="1615">
              <a:solidFill>
                <a:schemeClr val="accent3">
                  <a:lumMod val="25000"/>
                </a:schemeClr>
              </a:solidFill>
              <a:latin typeface="Abadi"/>
            </a:endParaRPr>
          </a:p>
          <a:p>
            <a:pPr lvl="1">
              <a:lnSpc>
                <a:spcPct val="100000"/>
              </a:lnSpc>
              <a:spcBef>
                <a:spcPts val="1400"/>
              </a:spcBef>
            </a:pPr>
            <a:r>
              <a:rPr lang="en-US" sz="1615">
                <a:solidFill>
                  <a:schemeClr val="accent3">
                    <a:lumMod val="25000"/>
                  </a:schemeClr>
                </a:solidFill>
                <a:latin typeface="Abadi"/>
              </a:rPr>
              <a:t>Flight number and launch site</a:t>
            </a:r>
            <a:endParaRPr lang="en-US" sz="1615">
              <a:solidFill>
                <a:schemeClr val="accent3">
                  <a:lumMod val="25000"/>
                </a:schemeClr>
              </a:solidFill>
              <a:latin typeface="Abadi"/>
            </a:endParaRPr>
          </a:p>
          <a:p>
            <a:pPr lvl="1">
              <a:lnSpc>
                <a:spcPct val="100000"/>
              </a:lnSpc>
              <a:spcBef>
                <a:spcPts val="1400"/>
              </a:spcBef>
            </a:pPr>
            <a:r>
              <a:rPr lang="en-US" sz="1615">
                <a:solidFill>
                  <a:schemeClr val="accent3">
                    <a:lumMod val="25000"/>
                  </a:schemeClr>
                </a:solidFill>
                <a:latin typeface="Abadi"/>
              </a:rPr>
              <a:t>Payload and launch site</a:t>
            </a:r>
            <a:endParaRPr lang="en-US" sz="1615">
              <a:solidFill>
                <a:schemeClr val="accent3">
                  <a:lumMod val="25000"/>
                </a:schemeClr>
              </a:solidFill>
              <a:latin typeface="Abadi"/>
            </a:endParaRPr>
          </a:p>
          <a:p>
            <a:pPr lvl="1">
              <a:lnSpc>
                <a:spcPct val="100000"/>
              </a:lnSpc>
              <a:spcBef>
                <a:spcPts val="1400"/>
              </a:spcBef>
            </a:pPr>
            <a:r>
              <a:rPr lang="en-US" sz="1615">
                <a:solidFill>
                  <a:schemeClr val="accent3">
                    <a:lumMod val="25000"/>
                  </a:schemeClr>
                </a:solidFill>
                <a:latin typeface="Abadi"/>
              </a:rPr>
              <a:t>Success rate and orbit type</a:t>
            </a:r>
            <a:endParaRPr lang="en-US" sz="1615">
              <a:solidFill>
                <a:schemeClr val="accent3">
                  <a:lumMod val="25000"/>
                </a:schemeClr>
              </a:solidFill>
              <a:latin typeface="Abadi"/>
            </a:endParaRPr>
          </a:p>
          <a:p>
            <a:pPr lvl="1">
              <a:lnSpc>
                <a:spcPct val="100000"/>
              </a:lnSpc>
              <a:spcBef>
                <a:spcPts val="1400"/>
              </a:spcBef>
            </a:pPr>
            <a:r>
              <a:rPr lang="en-US" sz="1615">
                <a:solidFill>
                  <a:schemeClr val="accent3">
                    <a:lumMod val="25000"/>
                  </a:schemeClr>
                </a:solidFill>
                <a:latin typeface="Abadi"/>
              </a:rPr>
              <a:t>Flight number and orbit type</a:t>
            </a:r>
            <a:endParaRPr lang="en-US" sz="1615">
              <a:solidFill>
                <a:schemeClr val="accent3">
                  <a:lumMod val="25000"/>
                </a:schemeClr>
              </a:solidFill>
              <a:latin typeface="Abadi"/>
            </a:endParaRPr>
          </a:p>
          <a:p>
            <a:pPr lvl="1">
              <a:lnSpc>
                <a:spcPct val="100000"/>
              </a:lnSpc>
              <a:spcBef>
                <a:spcPts val="1400"/>
              </a:spcBef>
            </a:pPr>
            <a:r>
              <a:rPr lang="en-US" sz="1615">
                <a:solidFill>
                  <a:schemeClr val="accent3">
                    <a:lumMod val="25000"/>
                  </a:schemeClr>
                </a:solidFill>
                <a:latin typeface="Abadi"/>
              </a:rPr>
              <a:t>Payload and orbit type</a:t>
            </a:r>
            <a:endParaRPr lang="en-US" sz="1615">
              <a:solidFill>
                <a:schemeClr val="accent3">
                  <a:lumMod val="25000"/>
                </a:schemeClr>
              </a:solidFill>
              <a:latin typeface="Abadi"/>
            </a:endParaRPr>
          </a:p>
          <a:p>
            <a:pPr marL="457200" lvl="1" indent="0">
              <a:lnSpc>
                <a:spcPct val="100000"/>
              </a:lnSpc>
              <a:spcBef>
                <a:spcPts val="1400"/>
              </a:spcBef>
              <a:buNone/>
            </a:pPr>
            <a:r>
              <a:rPr lang="en-US" sz="2200">
                <a:solidFill>
                  <a:schemeClr val="accent3">
                    <a:lumMod val="25000"/>
                  </a:schemeClr>
                </a:solidFill>
                <a:latin typeface="Abadi"/>
              </a:rPr>
              <a:t>and finally yearly success rate trend is demonstrated using bar chart</a:t>
            </a:r>
            <a:endParaRPr lang="en-US" sz="1885">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GitHub URL of completed EDA with data visualization notebook, </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https://github.com/annie20230519/Data-Science-Coursera-Assignment/blob/main/jupyter-labs-eda-dataviz.ipynb</a:t>
            </a:r>
            <a:endParaRPr lang="en-US" sz="1885">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408940" y="1253490"/>
            <a:ext cx="11049000" cy="4351655"/>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The following SQL queries are performed,</a:t>
            </a:r>
            <a:endParaRPr lang="en-US" sz="2200">
              <a:solidFill>
                <a:schemeClr val="accent3">
                  <a:lumMod val="25000"/>
                </a:schemeClr>
              </a:solidFill>
              <a:latin typeface="Abadi"/>
            </a:endParaRPr>
          </a:p>
          <a:p>
            <a:pPr lvl="1">
              <a:lnSpc>
                <a:spcPct val="60000"/>
              </a:lnSpc>
              <a:spcBef>
                <a:spcPts val="1400"/>
              </a:spcBef>
            </a:pPr>
            <a:r>
              <a:rPr lang="en-US" sz="1885">
                <a:solidFill>
                  <a:schemeClr val="accent3">
                    <a:lumMod val="25000"/>
                  </a:schemeClr>
                </a:solidFill>
                <a:latin typeface="Abadi" panose="020B0604020104020204" pitchFamily="34" charset="0"/>
              </a:rPr>
              <a:t>Names of the unique launch sites in the space mission</a:t>
            </a:r>
            <a:endParaRPr lang="en-US" sz="1885">
              <a:solidFill>
                <a:schemeClr val="accent3">
                  <a:lumMod val="25000"/>
                </a:schemeClr>
              </a:solidFill>
              <a:latin typeface="Abadi" panose="020B0604020104020204" pitchFamily="34" charset="0"/>
            </a:endParaRPr>
          </a:p>
          <a:p>
            <a:pPr lvl="1">
              <a:lnSpc>
                <a:spcPct val="60000"/>
              </a:lnSpc>
              <a:spcBef>
                <a:spcPts val="1400"/>
              </a:spcBef>
            </a:pPr>
            <a:r>
              <a:rPr lang="en-US" sz="1885">
                <a:solidFill>
                  <a:schemeClr val="accent3">
                    <a:lumMod val="25000"/>
                  </a:schemeClr>
                </a:solidFill>
                <a:latin typeface="Abadi" panose="020B0604020104020204" pitchFamily="34" charset="0"/>
              </a:rPr>
              <a:t>Launch sites begin with the string 'CCA'</a:t>
            </a:r>
            <a:endParaRPr lang="en-US" sz="1885">
              <a:solidFill>
                <a:schemeClr val="accent3">
                  <a:lumMod val="25000"/>
                </a:schemeClr>
              </a:solidFill>
              <a:latin typeface="Abadi" panose="020B0604020104020204" pitchFamily="34" charset="0"/>
            </a:endParaRPr>
          </a:p>
          <a:p>
            <a:pPr lvl="1">
              <a:lnSpc>
                <a:spcPct val="60000"/>
              </a:lnSpc>
              <a:spcBef>
                <a:spcPts val="1400"/>
              </a:spcBef>
            </a:pPr>
            <a:r>
              <a:rPr lang="en-US" sz="1885">
                <a:solidFill>
                  <a:schemeClr val="accent3">
                    <a:lumMod val="25000"/>
                  </a:schemeClr>
                </a:solidFill>
                <a:latin typeface="Abadi" panose="020B0604020104020204" pitchFamily="34" charset="0"/>
              </a:rPr>
              <a:t>Total payload mass carried by boosters launched by NASA (CRS)</a:t>
            </a:r>
            <a:endParaRPr lang="en-US" sz="1885">
              <a:solidFill>
                <a:schemeClr val="accent3">
                  <a:lumMod val="25000"/>
                </a:schemeClr>
              </a:solidFill>
              <a:latin typeface="Abadi" panose="020B0604020104020204" pitchFamily="34" charset="0"/>
            </a:endParaRPr>
          </a:p>
          <a:p>
            <a:pPr lvl="1">
              <a:lnSpc>
                <a:spcPct val="60000"/>
              </a:lnSpc>
              <a:spcBef>
                <a:spcPts val="1400"/>
              </a:spcBef>
            </a:pPr>
            <a:r>
              <a:rPr lang="en-US" sz="1885">
                <a:solidFill>
                  <a:schemeClr val="accent3">
                    <a:lumMod val="25000"/>
                  </a:schemeClr>
                </a:solidFill>
                <a:latin typeface="Abadi" panose="020B0604020104020204" pitchFamily="34" charset="0"/>
              </a:rPr>
              <a:t>Average payload mass carried by booster version F9 v1.1</a:t>
            </a:r>
            <a:endParaRPr lang="en-US" sz="1885">
              <a:solidFill>
                <a:schemeClr val="accent3">
                  <a:lumMod val="25000"/>
                </a:schemeClr>
              </a:solidFill>
              <a:latin typeface="Abadi" panose="020B0604020104020204" pitchFamily="34" charset="0"/>
            </a:endParaRPr>
          </a:p>
          <a:p>
            <a:pPr lvl="1">
              <a:lnSpc>
                <a:spcPct val="60000"/>
              </a:lnSpc>
              <a:spcBef>
                <a:spcPts val="1400"/>
              </a:spcBef>
            </a:pPr>
            <a:r>
              <a:rPr lang="en-US" sz="1885">
                <a:solidFill>
                  <a:schemeClr val="accent3">
                    <a:lumMod val="25000"/>
                  </a:schemeClr>
                </a:solidFill>
                <a:latin typeface="Abadi" panose="020B0604020104020204" pitchFamily="34" charset="0"/>
              </a:rPr>
              <a:t>Date of the first succesful landing in ground pad.</a:t>
            </a:r>
            <a:endParaRPr lang="en-US" sz="1885">
              <a:solidFill>
                <a:schemeClr val="accent3">
                  <a:lumMod val="25000"/>
                </a:schemeClr>
              </a:solidFill>
              <a:latin typeface="Abadi" panose="020B0604020104020204" pitchFamily="34" charset="0"/>
            </a:endParaRPr>
          </a:p>
          <a:p>
            <a:pPr lvl="1">
              <a:lnSpc>
                <a:spcPct val="60000"/>
              </a:lnSpc>
              <a:spcBef>
                <a:spcPts val="1400"/>
              </a:spcBef>
            </a:pPr>
            <a:r>
              <a:rPr lang="en-US" sz="1885">
                <a:solidFill>
                  <a:schemeClr val="accent3">
                    <a:lumMod val="25000"/>
                  </a:schemeClr>
                </a:solidFill>
                <a:latin typeface="Abadi" panose="020B0604020104020204" pitchFamily="34" charset="0"/>
              </a:rPr>
              <a:t>Boosters successful land in drone ship with payload mass between 4000 and 6000</a:t>
            </a:r>
            <a:endParaRPr lang="en-US" sz="1885">
              <a:solidFill>
                <a:schemeClr val="accent3">
                  <a:lumMod val="25000"/>
                </a:schemeClr>
              </a:solidFill>
              <a:latin typeface="Abadi" panose="020B0604020104020204" pitchFamily="34" charset="0"/>
            </a:endParaRPr>
          </a:p>
          <a:p>
            <a:pPr lvl="1">
              <a:lnSpc>
                <a:spcPct val="60000"/>
              </a:lnSpc>
              <a:spcBef>
                <a:spcPts val="1400"/>
              </a:spcBef>
            </a:pPr>
            <a:r>
              <a:rPr lang="en-US" sz="1885">
                <a:solidFill>
                  <a:schemeClr val="accent3">
                    <a:lumMod val="25000"/>
                  </a:schemeClr>
                </a:solidFill>
                <a:latin typeface="Abadi" panose="020B0604020104020204" pitchFamily="34" charset="0"/>
              </a:rPr>
              <a:t>Booster_versions carried the maximum payload mass.</a:t>
            </a:r>
            <a:endParaRPr lang="en-US" sz="1885">
              <a:solidFill>
                <a:schemeClr val="accent3">
                  <a:lumMod val="25000"/>
                </a:schemeClr>
              </a:solidFill>
              <a:latin typeface="Abadi" panose="020B0604020104020204" pitchFamily="34" charset="0"/>
            </a:endParaRPr>
          </a:p>
          <a:p>
            <a:pPr lvl="1">
              <a:lnSpc>
                <a:spcPct val="60000"/>
              </a:lnSpc>
              <a:spcBef>
                <a:spcPts val="1400"/>
              </a:spcBef>
            </a:pPr>
            <a:r>
              <a:rPr lang="en-US" sz="1885">
                <a:solidFill>
                  <a:schemeClr val="accent3">
                    <a:lumMod val="25000"/>
                  </a:schemeClr>
                </a:solidFill>
                <a:latin typeface="Abadi" panose="020B0604020104020204" pitchFamily="34" charset="0"/>
              </a:rPr>
              <a:t>Total number of successful and failure mission outcomes</a:t>
            </a:r>
            <a:endParaRPr lang="en-US" sz="1885">
              <a:solidFill>
                <a:schemeClr val="accent3">
                  <a:lumMod val="25000"/>
                </a:schemeClr>
              </a:solidFill>
              <a:latin typeface="Abadi" panose="020B0604020104020204" pitchFamily="34" charset="0"/>
            </a:endParaRPr>
          </a:p>
          <a:p>
            <a:pPr lvl="1">
              <a:lnSpc>
                <a:spcPct val="60000"/>
              </a:lnSpc>
              <a:spcBef>
                <a:spcPts val="1400"/>
              </a:spcBef>
            </a:pPr>
            <a:r>
              <a:rPr lang="en-US" sz="1885">
                <a:solidFill>
                  <a:schemeClr val="accent3">
                    <a:lumMod val="25000"/>
                  </a:schemeClr>
                </a:solidFill>
                <a:latin typeface="Abadi" panose="020B0604020104020204" pitchFamily="34" charset="0"/>
              </a:rPr>
              <a:t>records display the month names, failure landing_outcomes in drone ship ,booster versions, launch_site for the months in year 2015</a:t>
            </a:r>
            <a:endParaRPr lang="en-US" sz="1885">
              <a:solidFill>
                <a:schemeClr val="accent3">
                  <a:lumMod val="25000"/>
                </a:schemeClr>
              </a:solidFill>
              <a:latin typeface="Abadi" panose="020B0604020104020204" pitchFamily="34" charset="0"/>
            </a:endParaRPr>
          </a:p>
          <a:p>
            <a:pPr lvl="1">
              <a:lnSpc>
                <a:spcPct val="60000"/>
              </a:lnSpc>
              <a:spcBef>
                <a:spcPts val="1400"/>
              </a:spcBef>
            </a:pPr>
            <a:r>
              <a:rPr lang="en-US" sz="1885">
                <a:solidFill>
                  <a:schemeClr val="accent3">
                    <a:lumMod val="25000"/>
                  </a:schemeClr>
                </a:solidFill>
                <a:latin typeface="Abadi" panose="020B0604020104020204" pitchFamily="34" charset="0"/>
              </a:rPr>
              <a:t>Rank the count of landing outcomes between 2010-06-04 and 2017-03-20</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GitHub URL of completed EDA with SQL notebook, </a:t>
            </a:r>
            <a:endParaRPr lang="en-US" sz="2200">
              <a:solidFill>
                <a:schemeClr val="accent3">
                  <a:lumMod val="25000"/>
                </a:schemeClr>
              </a:solidFill>
              <a:latin typeface="Abadi" panose="020B0604020104020204" pitchFamily="34" charset="0"/>
            </a:endParaRPr>
          </a:p>
          <a:p>
            <a:pPr lvl="1" algn="l">
              <a:lnSpc>
                <a:spcPct val="100000"/>
              </a:lnSpc>
              <a:spcBef>
                <a:spcPts val="1400"/>
              </a:spcBef>
              <a:buClrTx/>
              <a:buSzTx/>
            </a:pPr>
            <a:r>
              <a:rPr lang="en-US" sz="1885">
                <a:solidFill>
                  <a:schemeClr val="accent3">
                    <a:lumMod val="25000"/>
                  </a:schemeClr>
                </a:solidFill>
                <a:latin typeface="Abadi" panose="020B0604020104020204" pitchFamily="34" charset="0"/>
              </a:rPr>
              <a:t>https://github.com/annie20230519/Data-Science-Coursera-Assignment/blob/main/jupyter-labs-eda-sql-coursera_sqllite.ipynb</a:t>
            </a:r>
            <a:endParaRPr lang="en-US" sz="1885">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following are added to a folium map</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Marked all launch sites with circles on a map using Folium</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Marked the success/failed launches for each site on the map using Folium markerCluster()</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Calculate the distances between a launch site to its proximities</a:t>
            </a:r>
            <a:endParaRPr lang="en-US" sz="1885">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GitHub URL of completed interactive map with Folium map,</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https://github.com/annie20230519/Data-Science-Coursera-Assignment/blob/main/lab_jupyter_launch_site_location_spacex.ipynb</a:t>
            </a:r>
            <a:endParaRPr lang="en-US" sz="1885">
              <a:solidFill>
                <a:schemeClr val="accent3">
                  <a:lumMod val="25000"/>
                </a:schemeClr>
              </a:solidFill>
              <a:latin typeface="Abadi" panose="020B0604020104020204" pitchFamily="34" charset="0"/>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Created interactive dashboard, so that it can show</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Launch Site Drop-down to select each site or all sites</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Pie chart of success launches for all sites; or success launches for each site.</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Payload and success corelation scatter chart plot for each site or all sites, with adjustable range of payload, adjust by a range slider.</a:t>
            </a:r>
            <a:endParaRPr lang="en-US" sz="1885">
              <a:solidFill>
                <a:schemeClr val="accent3">
                  <a:lumMod val="25000"/>
                </a:schemeClr>
              </a:solidFill>
              <a:latin typeface="Abadi" panose="020B0604020104020204" pitchFamily="34" charset="0"/>
            </a:endParaRPr>
          </a:p>
          <a:p>
            <a:pPr lvl="1">
              <a:lnSpc>
                <a:spcPct val="100000"/>
              </a:lnSpc>
              <a:spcBef>
                <a:spcPts val="1400"/>
              </a:spcBef>
            </a:pPr>
            <a:endParaRPr lang="en-US" sz="1885">
              <a:solidFill>
                <a:schemeClr val="accent3">
                  <a:lumMod val="25000"/>
                </a:schemeClr>
              </a:solidFill>
              <a:latin typeface="Abadi" panose="020B0604020104020204" pitchFamily="34" charset="0"/>
            </a:endParaRPr>
          </a:p>
          <a:p>
            <a:pPr lvl="0">
              <a:lnSpc>
                <a:spcPct val="100000"/>
              </a:lnSpc>
              <a:spcBef>
                <a:spcPts val="1400"/>
              </a:spcBef>
            </a:pPr>
            <a:r>
              <a:rPr lang="en-US" sz="2560">
                <a:solidFill>
                  <a:schemeClr val="accent3">
                    <a:lumMod val="25000"/>
                  </a:schemeClr>
                </a:solidFill>
                <a:latin typeface="Abadi" panose="020B0604020104020204" pitchFamily="34" charset="0"/>
              </a:rPr>
              <a:t>GitHub URL of completed </a:t>
            </a:r>
            <a:r>
              <a:rPr lang="en-US" sz="2560" err="1">
                <a:solidFill>
                  <a:schemeClr val="accent3">
                    <a:lumMod val="25000"/>
                  </a:schemeClr>
                </a:solidFill>
                <a:latin typeface="Abadi" panose="020B0604020104020204" pitchFamily="34" charset="0"/>
              </a:rPr>
              <a:t>Plotly</a:t>
            </a:r>
            <a:r>
              <a:rPr lang="en-US" sz="2560">
                <a:solidFill>
                  <a:schemeClr val="accent3">
                    <a:lumMod val="25000"/>
                  </a:schemeClr>
                </a:solidFill>
                <a:latin typeface="Abadi" panose="020B0604020104020204" pitchFamily="34" charset="0"/>
              </a:rPr>
              <a:t> Dash lab, </a:t>
            </a:r>
            <a:endParaRPr lang="en-US" sz="2560">
              <a:solidFill>
                <a:schemeClr val="accent3">
                  <a:lumMod val="25000"/>
                </a:schemeClr>
              </a:solidFill>
              <a:latin typeface="Abadi" panose="020B0604020104020204" pitchFamily="34" charset="0"/>
            </a:endParaRPr>
          </a:p>
          <a:p>
            <a:pPr lvl="1">
              <a:lnSpc>
                <a:spcPct val="100000"/>
              </a:lnSpc>
              <a:spcBef>
                <a:spcPts val="1400"/>
              </a:spcBef>
            </a:pPr>
            <a:r>
              <a:rPr lang="en-US" i="1"/>
              <a:t>https://github.com/annie20230519/Data-Science-Coursera-Assignment/blob/main/dash_interactive_spacex.ipynb</a:t>
            </a:r>
            <a:endParaRPr lang="en-US" i="1"/>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96265" y="1364615"/>
            <a:ext cx="6544310" cy="5062220"/>
          </a:xfrm>
          <a:prstGeom prst="rect">
            <a:avLst/>
          </a:prstGeom>
        </p:spPr>
        <p:txBody>
          <a:bodyPr/>
          <a:lstStyle/>
          <a:p>
            <a:pPr>
              <a:lnSpc>
                <a:spcPct val="100000"/>
              </a:lnSpc>
              <a:spcBef>
                <a:spcPts val="1400"/>
              </a:spcBef>
            </a:pPr>
            <a:r>
              <a:rPr lang="en-US" sz="2000">
                <a:solidFill>
                  <a:schemeClr val="accent3">
                    <a:lumMod val="25000"/>
                  </a:schemeClr>
                </a:solidFill>
                <a:latin typeface="Abadi" panose="020B0604020104020204" pitchFamily="34" charset="0"/>
              </a:rPr>
              <a:t>The model development process is demonstrated in the flowchart.</a:t>
            </a:r>
            <a:endParaRPr lang="en-US" sz="2000">
              <a:solidFill>
                <a:schemeClr val="accent3">
                  <a:lumMod val="25000"/>
                </a:schemeClr>
              </a:solidFill>
              <a:latin typeface="Abadi" panose="020B0604020104020204" pitchFamily="34" charset="0"/>
            </a:endParaRPr>
          </a:p>
          <a:p>
            <a:pPr>
              <a:lnSpc>
                <a:spcPct val="100000"/>
              </a:lnSpc>
              <a:spcBef>
                <a:spcPts val="1400"/>
              </a:spcBef>
            </a:pPr>
            <a:r>
              <a:rPr lang="en-US" sz="2000">
                <a:solidFill>
                  <a:schemeClr val="accent3">
                    <a:lumMod val="25000"/>
                  </a:schemeClr>
                </a:solidFill>
                <a:latin typeface="Abadi" panose="020B0604020104020204" pitchFamily="34" charset="0"/>
              </a:rPr>
              <a:t>The following models are analized, and best parameter and score for each model is given.</a:t>
            </a:r>
            <a:endParaRPr lang="en-US" sz="2000">
              <a:solidFill>
                <a:schemeClr val="accent3">
                  <a:lumMod val="25000"/>
                </a:schemeClr>
              </a:solidFill>
              <a:latin typeface="Abadi" panose="020B0604020104020204" pitchFamily="34" charset="0"/>
            </a:endParaRPr>
          </a:p>
          <a:p>
            <a:pPr lvl="1">
              <a:lnSpc>
                <a:spcPct val="80000"/>
              </a:lnSpc>
              <a:spcBef>
                <a:spcPts val="1400"/>
              </a:spcBef>
            </a:pPr>
            <a:r>
              <a:rPr lang="en-US" sz="1600">
                <a:solidFill>
                  <a:schemeClr val="accent3">
                    <a:lumMod val="25000"/>
                  </a:schemeClr>
                </a:solidFill>
                <a:latin typeface="Abadi" panose="020B0604020104020204" pitchFamily="34" charset="0"/>
              </a:rPr>
              <a:t>Logistic Regression</a:t>
            </a:r>
            <a:endParaRPr lang="en-US" sz="1600">
              <a:solidFill>
                <a:schemeClr val="accent3">
                  <a:lumMod val="25000"/>
                </a:schemeClr>
              </a:solidFill>
              <a:latin typeface="Abadi" panose="020B0604020104020204" pitchFamily="34" charset="0"/>
            </a:endParaRPr>
          </a:p>
          <a:p>
            <a:pPr lvl="1">
              <a:lnSpc>
                <a:spcPct val="80000"/>
              </a:lnSpc>
              <a:spcBef>
                <a:spcPts val="1400"/>
              </a:spcBef>
            </a:pPr>
            <a:r>
              <a:rPr lang="en-US" sz="1600">
                <a:solidFill>
                  <a:schemeClr val="accent3">
                    <a:lumMod val="25000"/>
                  </a:schemeClr>
                </a:solidFill>
                <a:latin typeface="Abadi" panose="020B0604020104020204" pitchFamily="34" charset="0"/>
              </a:rPr>
              <a:t>Support Vector Machine</a:t>
            </a:r>
            <a:endParaRPr lang="en-US" sz="1600">
              <a:solidFill>
                <a:schemeClr val="accent3">
                  <a:lumMod val="25000"/>
                </a:schemeClr>
              </a:solidFill>
              <a:latin typeface="Abadi" panose="020B0604020104020204" pitchFamily="34" charset="0"/>
            </a:endParaRPr>
          </a:p>
          <a:p>
            <a:pPr lvl="1">
              <a:lnSpc>
                <a:spcPct val="80000"/>
              </a:lnSpc>
              <a:spcBef>
                <a:spcPts val="1400"/>
              </a:spcBef>
            </a:pPr>
            <a:r>
              <a:rPr lang="en-US" sz="1600">
                <a:solidFill>
                  <a:schemeClr val="accent3">
                    <a:lumMod val="25000"/>
                  </a:schemeClr>
                </a:solidFill>
                <a:latin typeface="Abadi" panose="020B0604020104020204" pitchFamily="34" charset="0"/>
              </a:rPr>
              <a:t>Decision Tree</a:t>
            </a:r>
            <a:endParaRPr lang="en-US" sz="1600">
              <a:solidFill>
                <a:schemeClr val="accent3">
                  <a:lumMod val="25000"/>
                </a:schemeClr>
              </a:solidFill>
              <a:latin typeface="Abadi" panose="020B0604020104020204" pitchFamily="34" charset="0"/>
            </a:endParaRPr>
          </a:p>
          <a:p>
            <a:pPr lvl="1">
              <a:lnSpc>
                <a:spcPct val="80000"/>
              </a:lnSpc>
              <a:spcBef>
                <a:spcPts val="1400"/>
              </a:spcBef>
            </a:pPr>
            <a:r>
              <a:rPr lang="en-US" sz="1600">
                <a:solidFill>
                  <a:schemeClr val="accent3">
                    <a:lumMod val="25000"/>
                  </a:schemeClr>
                </a:solidFill>
                <a:latin typeface="Abadi" panose="020B0604020104020204" pitchFamily="34" charset="0"/>
              </a:rPr>
              <a:t>Nearest Neighbor</a:t>
            </a:r>
            <a:endParaRPr lang="en-US" sz="1600">
              <a:solidFill>
                <a:schemeClr val="accent3">
                  <a:lumMod val="25000"/>
                </a:schemeClr>
              </a:solidFill>
              <a:latin typeface="Abadi" panose="020B0604020104020204" pitchFamily="34" charset="0"/>
            </a:endParaRPr>
          </a:p>
          <a:p>
            <a:pPr>
              <a:lnSpc>
                <a:spcPct val="100000"/>
              </a:lnSpc>
              <a:spcBef>
                <a:spcPts val="1400"/>
              </a:spcBef>
            </a:pPr>
            <a:r>
              <a:rPr lang="en-US" sz="2000">
                <a:solidFill>
                  <a:schemeClr val="accent3">
                    <a:lumMod val="25000"/>
                  </a:schemeClr>
                </a:solidFill>
                <a:latin typeface="Abadi" panose="020B0604020104020204" pitchFamily="34" charset="0"/>
              </a:rPr>
              <a:t>GitHub URL of completed predictive analysis lab, </a:t>
            </a:r>
            <a:endParaRPr lang="en-US" sz="2000">
              <a:solidFill>
                <a:schemeClr val="accent3">
                  <a:lumMod val="25000"/>
                </a:schemeClr>
              </a:solidFill>
              <a:latin typeface="Abadi" panose="020B0604020104020204" pitchFamily="34" charset="0"/>
            </a:endParaRPr>
          </a:p>
          <a:p>
            <a:pPr lvl="1"/>
            <a:r>
              <a:rPr lang="en-US" sz="1800" i="1"/>
              <a:t>https://github.com/annie20230519/Data-Science-Coursera-Assignment/blob/main/SpaceX_Machine_Learning_Prediction_Part_5.jupyterlite.ipynb</a:t>
            </a:r>
            <a:endParaRPr lang="en-US" sz="1800" i="1"/>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
        <p:nvSpPr>
          <p:cNvPr id="2" name="矩形 1"/>
          <p:cNvSpPr/>
          <p:nvPr/>
        </p:nvSpPr>
        <p:spPr>
          <a:xfrm>
            <a:off x="7353935" y="1361440"/>
            <a:ext cx="3841115" cy="52260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Data Pre-Processing</a:t>
            </a:r>
            <a:endParaRPr lang="en-US" altLang="zh-CN"/>
          </a:p>
          <a:p>
            <a:pPr algn="ctr"/>
            <a:r>
              <a:rPr lang="en-US" altLang="zh-CN"/>
              <a:t>(e.g. scaling using StandardScaler)</a:t>
            </a:r>
            <a:endParaRPr lang="en-US" altLang="zh-CN"/>
          </a:p>
        </p:txBody>
      </p:sp>
      <p:sp>
        <p:nvSpPr>
          <p:cNvPr id="6" name="矩形 5"/>
          <p:cNvSpPr/>
          <p:nvPr/>
        </p:nvSpPr>
        <p:spPr>
          <a:xfrm>
            <a:off x="8002270" y="2101215"/>
            <a:ext cx="2651760" cy="47307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Split data set  to </a:t>
            </a:r>
            <a:endParaRPr lang="en-US" altLang="zh-CN"/>
          </a:p>
          <a:p>
            <a:pPr algn="ctr"/>
            <a:r>
              <a:rPr lang="en-US" altLang="zh-CN"/>
              <a:t>training set and  test set</a:t>
            </a:r>
            <a:endParaRPr lang="en-US" altLang="zh-CN"/>
          </a:p>
        </p:txBody>
      </p:sp>
      <p:sp>
        <p:nvSpPr>
          <p:cNvPr id="7" name="矩形 6"/>
          <p:cNvSpPr/>
          <p:nvPr/>
        </p:nvSpPr>
        <p:spPr>
          <a:xfrm>
            <a:off x="7355205" y="2791460"/>
            <a:ext cx="4173220" cy="50736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Choose Model, Create Model Object</a:t>
            </a:r>
            <a:endParaRPr lang="en-US" altLang="zh-CN"/>
          </a:p>
          <a:p>
            <a:pPr algn="ctr"/>
            <a:r>
              <a:rPr lang="en-US" altLang="zh-CN"/>
              <a:t>(e.g. Logistic Regression)</a:t>
            </a:r>
            <a:endParaRPr lang="en-US" altLang="zh-CN"/>
          </a:p>
        </p:txBody>
      </p:sp>
      <p:sp>
        <p:nvSpPr>
          <p:cNvPr id="8" name="矩形 7"/>
          <p:cNvSpPr/>
          <p:nvPr/>
        </p:nvSpPr>
        <p:spPr>
          <a:xfrm>
            <a:off x="7646670" y="3588385"/>
            <a:ext cx="3574415" cy="45148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define parameter set for optimization</a:t>
            </a:r>
            <a:endParaRPr lang="en-US" altLang="zh-CN"/>
          </a:p>
        </p:txBody>
      </p:sp>
      <p:sp>
        <p:nvSpPr>
          <p:cNvPr id="9" name="矩形 8"/>
          <p:cNvSpPr/>
          <p:nvPr/>
        </p:nvSpPr>
        <p:spPr>
          <a:xfrm>
            <a:off x="7646670" y="4329430"/>
            <a:ext cx="3524885" cy="77025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GridSearch() run through all parameters on traing set</a:t>
            </a:r>
            <a:endParaRPr lang="en-US" altLang="zh-CN"/>
          </a:p>
          <a:p>
            <a:pPr algn="ctr"/>
            <a:r>
              <a:rPr lang="en-US" altLang="zh-CN"/>
              <a:t>find the best parameter and score</a:t>
            </a:r>
            <a:endParaRPr lang="en-US" altLang="zh-CN"/>
          </a:p>
        </p:txBody>
      </p:sp>
      <p:sp>
        <p:nvSpPr>
          <p:cNvPr id="10" name="矩形 9"/>
          <p:cNvSpPr/>
          <p:nvPr/>
        </p:nvSpPr>
        <p:spPr>
          <a:xfrm>
            <a:off x="7646670" y="5389245"/>
            <a:ext cx="3516630" cy="533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Evaluate the score on test set using the selected best parameter</a:t>
            </a:r>
            <a:endParaRPr lang="en-US" altLang="zh-CN"/>
          </a:p>
        </p:txBody>
      </p:sp>
      <p:sp>
        <p:nvSpPr>
          <p:cNvPr id="11" name="矩形 10"/>
          <p:cNvSpPr/>
          <p:nvPr/>
        </p:nvSpPr>
        <p:spPr>
          <a:xfrm>
            <a:off x="7646670" y="6160770"/>
            <a:ext cx="3351530" cy="4953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Plot confusion matrix to better assess skew dataset</a:t>
            </a:r>
            <a:endParaRPr lang="en-US" altLang="zh-CN"/>
          </a:p>
        </p:txBody>
      </p:sp>
      <p:cxnSp>
        <p:nvCxnSpPr>
          <p:cNvPr id="12" name="直接箭头连接符 11"/>
          <p:cNvCxnSpPr>
            <a:stCxn id="2" idx="2"/>
          </p:cNvCxnSpPr>
          <p:nvPr/>
        </p:nvCxnSpPr>
        <p:spPr>
          <a:xfrm>
            <a:off x="9274810" y="1884045"/>
            <a:ext cx="0" cy="2171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a:off x="9274810" y="2574290"/>
            <a:ext cx="0" cy="2171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9274810" y="3298825"/>
            <a:ext cx="0" cy="2895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a:off x="9274810" y="4039870"/>
            <a:ext cx="7620" cy="2895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直接箭头连接符 15"/>
          <p:cNvCxnSpPr/>
          <p:nvPr/>
        </p:nvCxnSpPr>
        <p:spPr>
          <a:xfrm>
            <a:off x="9282430" y="5053965"/>
            <a:ext cx="0" cy="28956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7" name="直接箭头连接符 16"/>
          <p:cNvCxnSpPr/>
          <p:nvPr/>
        </p:nvCxnSpPr>
        <p:spPr>
          <a:xfrm>
            <a:off x="9282430" y="5922645"/>
            <a:ext cx="0" cy="2381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870" y="1532255"/>
            <a:ext cx="10575290" cy="612775"/>
          </a:xfrm>
          <a:prstGeom prst="rect">
            <a:avLst/>
          </a:prstGeom>
        </p:spPr>
        <p:txBody>
          <a:bodyPr>
            <a:normAutofit lnSpcReduction="10000"/>
          </a:bodyPr>
          <a:lstStyle/>
          <a:p>
            <a:pPr>
              <a:lnSpc>
                <a:spcPct val="100000"/>
              </a:lnSpc>
              <a:spcBef>
                <a:spcPts val="1400"/>
              </a:spcBef>
            </a:pPr>
            <a:r>
              <a:rPr lang="en-CA" sz="2200">
                <a:solidFill>
                  <a:schemeClr val="accent3">
                    <a:lumMod val="25000"/>
                  </a:schemeClr>
                </a:solidFill>
                <a:latin typeface="Abadi" panose="020B0604020104020204" pitchFamily="34" charset="0"/>
              </a:rPr>
              <a:t>Scatter plot of Fligh</a:t>
            </a:r>
            <a:r>
              <a:rPr lang="en-US" altLang="en-CA" sz="2200">
                <a:solidFill>
                  <a:schemeClr val="accent3">
                    <a:lumMod val="25000"/>
                  </a:schemeClr>
                </a:solidFill>
                <a:latin typeface="Abadi" panose="020B0604020104020204" pitchFamily="34" charset="0"/>
              </a:rPr>
              <a:t>t </a:t>
            </a:r>
            <a:r>
              <a:rPr lang="en-CA" sz="2200">
                <a:solidFill>
                  <a:schemeClr val="accent3">
                    <a:lumMod val="25000"/>
                  </a:schemeClr>
                </a:solidFill>
                <a:latin typeface="Abadi" panose="020B0604020104020204" pitchFamily="34" charset="0"/>
              </a:rPr>
              <a:t>Number vs. Launch Site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p:cNvPicPr>
            <a:picLocks noChangeAspect="1"/>
          </p:cNvPicPr>
          <p:nvPr/>
        </p:nvPicPr>
        <p:blipFill>
          <a:blip r:embed="rId2"/>
          <a:stretch>
            <a:fillRect/>
          </a:stretch>
        </p:blipFill>
        <p:spPr>
          <a:xfrm>
            <a:off x="770255" y="2003425"/>
            <a:ext cx="10788650" cy="45643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541780"/>
            <a:ext cx="10109835" cy="527685"/>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Scatter plot of Payload vs. Launch Site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587375" y="2069465"/>
            <a:ext cx="10869930" cy="43573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392555"/>
            <a:ext cx="10674985" cy="546100"/>
          </a:xfrm>
          <a:prstGeom prst="rect">
            <a:avLst/>
          </a:prstGeom>
        </p:spPr>
        <p:txBody>
          <a:bodyPr>
            <a:normAutofit lnSpcReduction="10000"/>
          </a:bodyPr>
          <a:lstStyle/>
          <a:p>
            <a:pPr>
              <a:lnSpc>
                <a:spcPct val="100000"/>
              </a:lnSpc>
              <a:spcBef>
                <a:spcPts val="1400"/>
              </a:spcBef>
            </a:pPr>
            <a:r>
              <a:rPr lang="en-US" sz="2200">
                <a:solidFill>
                  <a:schemeClr val="accent3">
                    <a:lumMod val="25000"/>
                  </a:schemeClr>
                </a:solidFill>
                <a:latin typeface="Abadi" panose="020B0604020104020204" pitchFamily="34" charset="0"/>
              </a:rPr>
              <a:t>Bar chart for the success rate of each orbit type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图片 5"/>
          <p:cNvPicPr>
            <a:picLocks noChangeAspect="1"/>
          </p:cNvPicPr>
          <p:nvPr/>
        </p:nvPicPr>
        <p:blipFill>
          <a:blip r:embed="rId2"/>
          <a:stretch>
            <a:fillRect/>
          </a:stretch>
        </p:blipFill>
        <p:spPr>
          <a:xfrm>
            <a:off x="1158240" y="1938655"/>
            <a:ext cx="9250680" cy="47485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417955"/>
            <a:ext cx="10838815" cy="411480"/>
          </a:xfrm>
          <a:prstGeom prst="rect">
            <a:avLst/>
          </a:prstGeom>
        </p:spPr>
        <p:txBody>
          <a:bodyPr/>
          <a:lstStyle/>
          <a:p>
            <a:pPr marL="0" indent="0">
              <a:lnSpc>
                <a:spcPct val="100000"/>
              </a:lnSpc>
              <a:spcBef>
                <a:spcPts val="1400"/>
              </a:spcBef>
              <a:buNone/>
            </a:pPr>
            <a:r>
              <a:rPr lang="en-CA" sz="1800">
                <a:solidFill>
                  <a:schemeClr val="accent3">
                    <a:lumMod val="25000"/>
                  </a:schemeClr>
                </a:solidFill>
                <a:latin typeface="Abadi" panose="020B0604020104020204" pitchFamily="34" charset="0"/>
              </a:rPr>
              <a:t>S</a:t>
            </a:r>
            <a:r>
              <a:rPr lang="en-US" sz="1800">
                <a:solidFill>
                  <a:schemeClr val="accent3">
                    <a:lumMod val="25000"/>
                  </a:schemeClr>
                </a:solidFill>
                <a:latin typeface="Abadi" panose="020B0604020104020204" pitchFamily="34" charset="0"/>
              </a:rPr>
              <a:t>catter plot of Flight number vs. Orbit type</a:t>
            </a:r>
            <a:endParaRPr lang="en-US" sz="18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200025" y="1829435"/>
            <a:ext cx="11791950" cy="4095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1291590"/>
            <a:ext cx="10515600" cy="431165"/>
          </a:xfrm>
          <a:prstGeom prst="rect">
            <a:avLst/>
          </a:prstGeom>
        </p:spPr>
        <p:txBody>
          <a:bodyPr>
            <a:normAutofit fontScale="80000"/>
          </a:bodyPr>
          <a:lstStyle/>
          <a:p>
            <a:pPr>
              <a:lnSpc>
                <a:spcPct val="100000"/>
              </a:lnSpc>
              <a:spcBef>
                <a:spcPts val="1400"/>
              </a:spcBef>
            </a:pPr>
            <a:r>
              <a:rPr lang="en-CA" sz="2200">
                <a:solidFill>
                  <a:schemeClr val="accent3">
                    <a:lumMod val="25000"/>
                  </a:schemeClr>
                </a:solidFill>
                <a:latin typeface="Abadi" panose="020B0604020104020204" pitchFamily="34" charset="0"/>
              </a:rPr>
              <a:t>S</a:t>
            </a:r>
            <a:r>
              <a:rPr lang="en-US" sz="2200">
                <a:solidFill>
                  <a:schemeClr val="accent3">
                    <a:lumMod val="25000"/>
                  </a:schemeClr>
                </a:solidFill>
                <a:latin typeface="Abadi" panose="020B0604020104020204" pitchFamily="34" charset="0"/>
              </a:rPr>
              <a:t>catter plot of payload vs. orbit type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286385" y="1722755"/>
            <a:ext cx="11811000" cy="4076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6140" y="1322705"/>
            <a:ext cx="9736455" cy="441325"/>
          </a:xfrm>
          <a:prstGeom prst="rect">
            <a:avLst/>
          </a:prstGeom>
        </p:spPr>
        <p:txBody>
          <a:bodyPr>
            <a:normAutofit fontScale="80000"/>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Line chart of yearly average success rate</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866140" y="1802130"/>
            <a:ext cx="9839325" cy="48367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9745345" cy="6026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names by SQL query</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6" name="图片 5"/>
          <p:cNvPicPr>
            <a:picLocks noChangeAspect="1"/>
          </p:cNvPicPr>
          <p:nvPr/>
        </p:nvPicPr>
        <p:blipFill>
          <a:blip r:embed="rId2"/>
          <a:stretch>
            <a:fillRect/>
          </a:stretch>
        </p:blipFill>
        <p:spPr>
          <a:xfrm>
            <a:off x="1040765" y="2428240"/>
            <a:ext cx="9475470" cy="32626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65480" y="1343025"/>
            <a:ext cx="9745345" cy="482600"/>
          </a:xfrm>
          <a:prstGeom prst="rect">
            <a:avLst/>
          </a:prstGeom>
        </p:spPr>
        <p:txBody>
          <a:bodyPr>
            <a:normAutofit fontScale="9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314960" y="1961515"/>
            <a:ext cx="11696700" cy="46767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51610"/>
            <a:ext cx="9745345" cy="558800"/>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083310" y="2240915"/>
            <a:ext cx="9307195" cy="23761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03580" y="1433195"/>
            <a:ext cx="10462895" cy="473710"/>
          </a:xfrm>
          <a:prstGeom prst="rect">
            <a:avLst/>
          </a:prstGeom>
        </p:spPr>
        <p:txBody>
          <a:bodyPr>
            <a:normAutofit fontScale="90000"/>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783590" y="2357120"/>
            <a:ext cx="10499090" cy="28613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13435" y="1432560"/>
            <a:ext cx="10644505" cy="454025"/>
          </a:xfrm>
          <a:prstGeom prst="rect">
            <a:avLst/>
          </a:prstGeom>
        </p:spPr>
        <p:txBody>
          <a:bodyPr lIns="91440" tIns="45720" rIns="91440" bIns="45720" anchor="t">
            <a:normAutofit fontScale="80000"/>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536575" y="2031365"/>
            <a:ext cx="11049635" cy="27184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46125" y="1442720"/>
            <a:ext cx="10711815" cy="846455"/>
          </a:xfrm>
          <a:prstGeom prst="rect">
            <a:avLst/>
          </a:prstGeom>
        </p:spPr>
        <p:txBody>
          <a:bodyPr lIns="91440" tIns="45720" rIns="91440" bIns="45720" anchor="t">
            <a:normAutofit lnSpcReduction="10000"/>
          </a:bodyPr>
          <a:lstStyle/>
          <a:p>
            <a:pPr>
              <a:lnSpc>
                <a:spcPct val="100000"/>
              </a:lnSpc>
              <a:spcBef>
                <a:spcPts val="1400"/>
              </a:spcBef>
            </a:pPr>
            <a:r>
              <a:rPr lang="en-US" sz="2200">
                <a:solidFill>
                  <a:schemeClr val="accent3">
                    <a:lumMod val="25000"/>
                  </a:schemeClr>
                </a:solidFill>
                <a:latin typeface="Abadi"/>
              </a:rPr>
              <a:t>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428625" y="2244090"/>
            <a:ext cx="11763375" cy="3781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1345" y="1375410"/>
            <a:ext cx="10856595" cy="548640"/>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latin typeface="Abadi" panose="020B0604020104020204" pitchFamily="34" charset="0"/>
              </a:rPr>
              <a:t>Calculate the total number of successful and failure mission outcomes</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6" name="图片 5"/>
          <p:cNvPicPr>
            <a:picLocks noChangeAspect="1"/>
          </p:cNvPicPr>
          <p:nvPr/>
        </p:nvPicPr>
        <p:blipFill>
          <a:blip r:embed="rId2"/>
          <a:stretch>
            <a:fillRect/>
          </a:stretch>
        </p:blipFill>
        <p:spPr>
          <a:xfrm>
            <a:off x="694690" y="1924050"/>
            <a:ext cx="10763250" cy="40805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958850" y="1088390"/>
            <a:ext cx="9916795" cy="43313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Abadi" panose="020B0604020104020204" pitchFamily="34" charset="0"/>
                <a:sym typeface="+mn-ea"/>
              </a:rPr>
              <a:t>The methods cover the areas from data collection, data wrangling, explortory data analysis through data visualization and database queries, to interactive visual analysis and predictive analysis using varias models</a:t>
            </a:r>
            <a:endParaRPr lang="en-US" sz="1885"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Abadi" panose="020B0604020104020204" pitchFamily="34" charset="0"/>
                <a:sym typeface="+mn-ea"/>
              </a:rPr>
              <a:t>By analyzing spacex launching data, variant of factors impacting the launch landing success rate are identified. Note that the overall success rate are increasing over the years. </a:t>
            </a:r>
            <a:endParaRPr lang="en-US" sz="1885"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334135"/>
            <a:ext cx="10146665" cy="491490"/>
          </a:xfrm>
          <a:prstGeom prst="rect">
            <a:avLst/>
          </a:prstGeom>
        </p:spPr>
        <p:txBody>
          <a:bodyPr>
            <a:normAutofit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booster which have carried the maximum payload mass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524510" y="1825625"/>
            <a:ext cx="11296650" cy="39052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349375"/>
            <a:ext cx="9745345" cy="80835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75895" y="2157730"/>
            <a:ext cx="11839575" cy="4343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470535" y="1308735"/>
            <a:ext cx="11595735" cy="53086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between 2010-06-04 and 2017-03-20</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471170" y="1839595"/>
            <a:ext cx="11249025" cy="46647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825625"/>
            <a:ext cx="3496945" cy="43516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screenshot shows all launch sites’ location markers on a global map. There are 3 sites on the east coast and 1 on the west coast</a:t>
            </a:r>
            <a:endParaRPr lang="en-US" dirty="0">
              <a:solidFill>
                <a:schemeClr val="accent3">
                  <a:lumMod val="25000"/>
                </a:schemeClr>
              </a:solidFill>
            </a:endParaRPr>
          </a:p>
          <a:p>
            <a:pPr>
              <a:lnSpc>
                <a:spcPct val="100000"/>
              </a:lnSpc>
              <a:spcBef>
                <a:spcPts val="1400"/>
              </a:spcBef>
            </a:pPr>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25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11075" dirty="0">
                <a:solidFill>
                  <a:srgbClr val="0B49CB"/>
                </a:solidFill>
                <a:latin typeface="Abadi"/>
              </a:rPr>
              <a:t>Folium Map with launch sites location</a:t>
            </a:r>
            <a:r>
              <a:rPr lang="en-US" dirty="0">
                <a:solidFill>
                  <a:srgbClr val="0B49CB"/>
                </a:solidFill>
                <a:latin typeface="Abadi"/>
              </a:rPr>
              <a:t>&gt;</a:t>
            </a:r>
            <a:endParaRPr lang="en-US" dirty="0">
              <a:solidFill>
                <a:srgbClr val="0B49CB"/>
              </a:solidFill>
              <a:latin typeface="Abadi"/>
            </a:endParaRPr>
          </a:p>
        </p:txBody>
      </p:sp>
      <p:pic>
        <p:nvPicPr>
          <p:cNvPr id="4" name="图片 3"/>
          <p:cNvPicPr>
            <a:picLocks noChangeAspect="1"/>
          </p:cNvPicPr>
          <p:nvPr/>
        </p:nvPicPr>
        <p:blipFill>
          <a:blip r:embed="rId2"/>
          <a:stretch>
            <a:fillRect/>
          </a:stretch>
        </p:blipFill>
        <p:spPr>
          <a:xfrm>
            <a:off x="4482465" y="1350010"/>
            <a:ext cx="7494270" cy="53587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99465" y="1390015"/>
            <a:ext cx="10643235" cy="1129030"/>
          </a:xfrm>
          <a:prstGeom prst="rect">
            <a:avLst/>
          </a:prstGeom>
        </p:spPr>
        <p:txBody>
          <a:bodyPr lIns="91440" tIns="45720" rIns="91440" bIns="45720" anchor="t">
            <a:noAutofit/>
          </a:bodyPr>
          <a:lstStyle/>
          <a:p>
            <a:pPr marL="0" indent="0">
              <a:lnSpc>
                <a:spcPct val="80000"/>
              </a:lnSpc>
              <a:spcBef>
                <a:spcPts val="1400"/>
              </a:spcBef>
              <a:buNone/>
            </a:pPr>
            <a:r>
              <a:rPr lang="en-US" sz="2000" dirty="0">
                <a:solidFill>
                  <a:schemeClr val="accent3">
                    <a:lumMod val="25000"/>
                  </a:schemeClr>
                </a:solidFill>
                <a:latin typeface="Abadi"/>
                <a:ea typeface="+mn-lt"/>
                <a:cs typeface="+mn-lt"/>
              </a:rPr>
              <a:t>The folium</a:t>
            </a:r>
            <a:r>
              <a:rPr lang="en-US" sz="2000" dirty="0">
                <a:solidFill>
                  <a:schemeClr val="accent3">
                    <a:lumMod val="25000"/>
                  </a:schemeClr>
                </a:solidFill>
                <a:latin typeface="Abadi"/>
              </a:rPr>
              <a:t> map with color-labeled launch outcomes on the map are shown below. </a:t>
            </a:r>
            <a:endParaRPr lang="en-US" sz="2000" dirty="0">
              <a:solidFill>
                <a:schemeClr val="accent3">
                  <a:lumMod val="25000"/>
                </a:schemeClr>
              </a:solidFill>
              <a:latin typeface="Abadi"/>
            </a:endParaRPr>
          </a:p>
          <a:p>
            <a:pPr marL="0" indent="0">
              <a:lnSpc>
                <a:spcPct val="80000"/>
              </a:lnSpc>
              <a:spcBef>
                <a:spcPts val="1400"/>
              </a:spcBef>
              <a:buNone/>
            </a:pPr>
            <a:r>
              <a:rPr lang="en-US" sz="2000" dirty="0">
                <a:solidFill>
                  <a:schemeClr val="accent3">
                    <a:lumMod val="25000"/>
                  </a:schemeClr>
                </a:solidFill>
                <a:latin typeface="Abadi"/>
              </a:rPr>
              <a:t>Note that both success and failure launches for a site are shown when click on the site</a:t>
            </a:r>
            <a:endParaRPr lang="en-US" sz="2000" dirty="0">
              <a:solidFill>
                <a:schemeClr val="accent3">
                  <a:lumMod val="25000"/>
                </a:schemeClr>
              </a:solidFill>
              <a:latin typeface="Abadi"/>
            </a:endParaRPr>
          </a:p>
        </p:txBody>
      </p:sp>
      <p:sp>
        <p:nvSpPr>
          <p:cNvPr id="8" name="Title 1"/>
          <p:cNvSpPr txBox="1"/>
          <p:nvPr/>
        </p:nvSpPr>
        <p:spPr>
          <a:xfrm>
            <a:off x="387350" y="538480"/>
            <a:ext cx="1162113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500" dirty="0">
                <a:solidFill>
                  <a:srgbClr val="0B49CB"/>
                </a:solidFill>
                <a:latin typeface="Abadi"/>
              </a:rPr>
              <a:t>Folium Map with color-labeled launch outcomes</a:t>
            </a:r>
            <a:endParaRPr lang="en-US" sz="3500" dirty="0">
              <a:solidFill>
                <a:srgbClr val="0B49CB"/>
              </a:solidFill>
              <a:latin typeface="Abadi"/>
            </a:endParaRPr>
          </a:p>
        </p:txBody>
      </p:sp>
      <p:pic>
        <p:nvPicPr>
          <p:cNvPr id="2" name="图片 1"/>
          <p:cNvPicPr>
            <a:picLocks noChangeAspect="1"/>
          </p:cNvPicPr>
          <p:nvPr/>
        </p:nvPicPr>
        <p:blipFill>
          <a:blip r:embed="rId2"/>
          <a:stretch>
            <a:fillRect/>
          </a:stretch>
        </p:blipFill>
        <p:spPr>
          <a:xfrm>
            <a:off x="387350" y="2740660"/>
            <a:ext cx="5219065" cy="3713480"/>
          </a:xfrm>
          <a:prstGeom prst="rect">
            <a:avLst/>
          </a:prstGeom>
        </p:spPr>
      </p:pic>
      <p:pic>
        <p:nvPicPr>
          <p:cNvPr id="6" name="图片 5"/>
          <p:cNvPicPr>
            <a:picLocks noChangeAspect="1"/>
          </p:cNvPicPr>
          <p:nvPr/>
        </p:nvPicPr>
        <p:blipFill>
          <a:blip r:embed="rId3"/>
          <a:stretch>
            <a:fillRect/>
          </a:stretch>
        </p:blipFill>
        <p:spPr>
          <a:xfrm>
            <a:off x="5989320" y="2740660"/>
            <a:ext cx="5440045" cy="36918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03985"/>
            <a:ext cx="10632440" cy="786130"/>
          </a:xfrm>
          <a:prstGeom prst="rect">
            <a:avLst/>
          </a:prstGeom>
        </p:spPr>
        <p:txBody>
          <a:bodyPr lIns="91440" tIns="45720" rIns="91440" bIns="45720" anchor="t">
            <a:normAutofit lnSpcReduction="20000"/>
          </a:bodyPr>
          <a:lstStyle/>
          <a:p>
            <a:pPr>
              <a:lnSpc>
                <a:spcPct val="100000"/>
              </a:lnSpc>
              <a:spcBef>
                <a:spcPts val="1400"/>
              </a:spcBef>
            </a:pPr>
            <a:r>
              <a:rPr lang="en-US" sz="2200" dirty="0">
                <a:solidFill>
                  <a:schemeClr val="accent3">
                    <a:lumMod val="25000"/>
                  </a:schemeClr>
                </a:solidFill>
                <a:latin typeface="Abadi"/>
              </a:rPr>
              <a:t>Launch success count for all sites is shown in the pie chart when select ‘All Sites’ in the dashboard drop down</a:t>
            </a: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842645" y="538480"/>
            <a:ext cx="10042525" cy="5492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500" dirty="0">
                <a:solidFill>
                  <a:srgbClr val="0B49CB"/>
                </a:solidFill>
                <a:latin typeface="Abadi"/>
                <a:sym typeface="+mn-ea"/>
              </a:rPr>
              <a:t>Launch success count</a:t>
            </a:r>
            <a:endParaRPr lang="en-US" sz="3500" dirty="0">
              <a:solidFill>
                <a:srgbClr val="0B49CB"/>
              </a:solidFill>
              <a:latin typeface="Abadi"/>
              <a:sym typeface="+mn-ea"/>
            </a:endParaRPr>
          </a:p>
        </p:txBody>
      </p:sp>
      <p:pic>
        <p:nvPicPr>
          <p:cNvPr id="4" name="图片 3"/>
          <p:cNvPicPr>
            <a:picLocks noChangeAspect="1"/>
          </p:cNvPicPr>
          <p:nvPr/>
        </p:nvPicPr>
        <p:blipFill>
          <a:blip r:embed="rId2"/>
          <a:stretch>
            <a:fillRect/>
          </a:stretch>
        </p:blipFill>
        <p:spPr>
          <a:xfrm>
            <a:off x="1348740" y="2189480"/>
            <a:ext cx="8080375" cy="416750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61975" y="1367790"/>
            <a:ext cx="10723880" cy="1122680"/>
          </a:xfrm>
          <a:prstGeom prst="rect">
            <a:avLst/>
          </a:prstGeom>
        </p:spPr>
        <p:txBody>
          <a:bodyPr lIns="91440" tIns="45720" rIns="91440" bIns="45720" anchor="t">
            <a:noAutofit/>
          </a:bodyPr>
          <a:lstStyle/>
          <a:p>
            <a:pPr>
              <a:lnSpc>
                <a:spcPct val="100000"/>
              </a:lnSpc>
              <a:spcBef>
                <a:spcPts val="1400"/>
              </a:spcBef>
            </a:pPr>
            <a:r>
              <a:rPr lang="en-US" sz="1900" dirty="0" err="1">
                <a:solidFill>
                  <a:schemeClr val="accent3">
                    <a:lumMod val="25000"/>
                  </a:schemeClr>
                </a:solidFill>
                <a:latin typeface="Abadi"/>
              </a:rPr>
              <a:t>Piechart</a:t>
            </a:r>
            <a:r>
              <a:rPr lang="en-US" sz="1900" dirty="0">
                <a:solidFill>
                  <a:schemeClr val="accent3">
                    <a:lumMod val="25000"/>
                  </a:schemeClr>
                </a:solidFill>
                <a:latin typeface="Abadi"/>
              </a:rPr>
              <a:t> for each launch site success ratio can be viewed when the site is selected in the dropdown. </a:t>
            </a:r>
            <a:endParaRPr lang="en-US" sz="1900" dirty="0">
              <a:solidFill>
                <a:schemeClr val="accent3">
                  <a:lumMod val="25000"/>
                </a:schemeClr>
              </a:solidFill>
              <a:latin typeface="Abadi"/>
            </a:endParaRPr>
          </a:p>
          <a:p>
            <a:pPr>
              <a:lnSpc>
                <a:spcPct val="100000"/>
              </a:lnSpc>
              <a:spcBef>
                <a:spcPts val="1400"/>
              </a:spcBef>
            </a:pPr>
            <a:r>
              <a:rPr lang="en-US" sz="1900" dirty="0">
                <a:solidFill>
                  <a:schemeClr val="accent3">
                    <a:lumMod val="25000"/>
                  </a:schemeClr>
                </a:solidFill>
                <a:latin typeface="Abadi"/>
              </a:rPr>
              <a:t>The following demostrate the launch site with highest launch success ratio</a:t>
            </a:r>
            <a:endParaRPr lang="en-US" sz="1900" dirty="0">
              <a:solidFill>
                <a:schemeClr val="accent3">
                  <a:lumMod val="25000"/>
                </a:schemeClr>
              </a:solidFill>
              <a:latin typeface="Abad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25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11075" dirty="0">
                <a:solidFill>
                  <a:schemeClr val="accent1"/>
                </a:solidFill>
                <a:latin typeface="Abadi"/>
                <a:sym typeface="+mn-ea"/>
              </a:rPr>
              <a:t>launch site with highest launch success ratio</a:t>
            </a:r>
            <a:r>
              <a:rPr lang="en-US" dirty="0">
                <a:solidFill>
                  <a:srgbClr val="0B49CB"/>
                </a:solidFill>
                <a:latin typeface="Abadi"/>
              </a:rPr>
              <a:t>&gt;</a:t>
            </a:r>
            <a:endParaRPr lang="en-US" dirty="0">
              <a:solidFill>
                <a:srgbClr val="0B49CB"/>
              </a:solidFill>
              <a:latin typeface="Abadi"/>
            </a:endParaRPr>
          </a:p>
        </p:txBody>
      </p:sp>
      <p:pic>
        <p:nvPicPr>
          <p:cNvPr id="7" name="图片 6"/>
          <p:cNvPicPr>
            <a:picLocks noChangeAspect="1"/>
          </p:cNvPicPr>
          <p:nvPr/>
        </p:nvPicPr>
        <p:blipFill>
          <a:blip r:embed="rId2"/>
          <a:stretch>
            <a:fillRect/>
          </a:stretch>
        </p:blipFill>
        <p:spPr>
          <a:xfrm>
            <a:off x="1344930" y="2694940"/>
            <a:ext cx="7035165" cy="35255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7235" y="1385570"/>
            <a:ext cx="10414635" cy="1550670"/>
          </a:xfrm>
          <a:prstGeom prst="rect">
            <a:avLst/>
          </a:prstGeom>
        </p:spPr>
        <p:txBody>
          <a:bodyPr lIns="91440" tIns="45720" rIns="91440" bIns="45720" anchor="t">
            <a:normAutofit fontScale="90000" lnSpcReduction="20000"/>
          </a:bodyPr>
          <a:lstStyle/>
          <a:p>
            <a:pPr>
              <a:lnSpc>
                <a:spcPct val="80000"/>
              </a:lnSpc>
              <a:spcBef>
                <a:spcPts val="1400"/>
              </a:spcBef>
            </a:pPr>
            <a:r>
              <a:rPr lang="en-US" sz="2200">
                <a:solidFill>
                  <a:schemeClr val="accent3">
                    <a:lumMod val="25000"/>
                  </a:schemeClr>
                </a:solidFill>
                <a:latin typeface="Abadi" panose="020B0604020104020204" pitchFamily="34" charset="0"/>
              </a:rPr>
              <a:t>Payload vs. Launch Outcome scatter chart can be viewed for all sites</a:t>
            </a:r>
            <a:endParaRPr lang="en-US" sz="2200">
              <a:solidFill>
                <a:schemeClr val="accent3">
                  <a:lumMod val="25000"/>
                </a:schemeClr>
              </a:solidFill>
              <a:latin typeface="Abadi" panose="020B0604020104020204" pitchFamily="34" charset="0"/>
            </a:endParaRPr>
          </a:p>
          <a:p>
            <a:pPr>
              <a:lnSpc>
                <a:spcPct val="80000"/>
              </a:lnSpc>
              <a:spcBef>
                <a:spcPts val="1400"/>
              </a:spcBef>
            </a:pPr>
            <a:r>
              <a:rPr lang="en-US" sz="2200">
                <a:solidFill>
                  <a:schemeClr val="accent3">
                    <a:lumMod val="25000"/>
                  </a:schemeClr>
                </a:solidFill>
                <a:latin typeface="Abadi" panose="020B0604020104020204" pitchFamily="34" charset="0"/>
              </a:rPr>
              <a:t>The chart can be viewed in a specific payload range, adjustable by a payload range slider</a:t>
            </a:r>
            <a:endParaRPr lang="en-US" sz="2200" dirty="0">
              <a:solidFill>
                <a:schemeClr val="accent3">
                  <a:lumMod val="25000"/>
                </a:schemeClr>
              </a:solidFill>
              <a:latin typeface="Abadi"/>
            </a:endParaRPr>
          </a:p>
          <a:p>
            <a:pPr>
              <a:lnSpc>
                <a:spcPct val="80000"/>
              </a:lnSpc>
              <a:spcBef>
                <a:spcPts val="1400"/>
              </a:spcBef>
            </a:pPr>
            <a:r>
              <a:rPr lang="en-US" sz="2200">
                <a:solidFill>
                  <a:schemeClr val="accent3">
                    <a:lumMod val="25000"/>
                  </a:schemeClr>
                </a:solidFill>
                <a:latin typeface="Abadi"/>
              </a:rPr>
              <a:t>The following charts demonstrated all payload range, and payload range 2000 to 6000 case.</a:t>
            </a: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424985"/>
            <a:ext cx="10515600" cy="549049"/>
          </a:xfrm>
          <a:prstGeom prst="rect">
            <a:avLst/>
          </a:prstGeom>
        </p:spPr>
        <p:txBody>
          <a:bodyPr vert="horz" lIns="91440" tIns="45720" rIns="91440" bIns="45720" rtlCol="0" anchor="ctr">
            <a:normAutofit fontScale="25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11075" dirty="0">
                <a:solidFill>
                  <a:srgbClr val="0B49CB"/>
                </a:solidFill>
                <a:latin typeface="Abadi"/>
              </a:rPr>
              <a:t>Scatter plot with payload-adjustable range slider</a:t>
            </a:r>
            <a:r>
              <a:rPr lang="en-US" dirty="0">
                <a:solidFill>
                  <a:srgbClr val="0B49CB"/>
                </a:solidFill>
                <a:latin typeface="Abadi"/>
              </a:rPr>
              <a:t>&gt;</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460375" y="2902585"/>
            <a:ext cx="4827270" cy="3790950"/>
          </a:xfrm>
          <a:prstGeom prst="rect">
            <a:avLst/>
          </a:prstGeom>
        </p:spPr>
      </p:pic>
      <p:pic>
        <p:nvPicPr>
          <p:cNvPr id="4" name="图片 3"/>
          <p:cNvPicPr>
            <a:picLocks noChangeAspect="1"/>
          </p:cNvPicPr>
          <p:nvPr/>
        </p:nvPicPr>
        <p:blipFill>
          <a:blip r:embed="rId3"/>
          <a:stretch>
            <a:fillRect/>
          </a:stretch>
        </p:blipFill>
        <p:spPr>
          <a:xfrm>
            <a:off x="6253480" y="2939415"/>
            <a:ext cx="5355590" cy="37541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1035685" y="1745615"/>
            <a:ext cx="10499090" cy="3919220"/>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10000"/>
              </a:lnSpc>
              <a:spcBef>
                <a:spcPts val="1400"/>
              </a:spcBef>
            </a:pPr>
            <a:r>
              <a:rPr lang="en-US" sz="2200" dirty="0">
                <a:solidFill>
                  <a:schemeClr val="accent3">
                    <a:lumMod val="25000"/>
                  </a:schemeClr>
                </a:solidFill>
                <a:latin typeface="Abadi" panose="020B0604020104020204" pitchFamily="34" charset="0"/>
              </a:rPr>
              <a:t>This is final assignment of the IBM Applied Data Science Capstone Course. </a:t>
            </a:r>
            <a:endParaRPr lang="en-US" sz="2200" dirty="0">
              <a:solidFill>
                <a:schemeClr val="accent3">
                  <a:lumMod val="25000"/>
                </a:schemeClr>
              </a:solidFill>
              <a:latin typeface="Abadi" panose="020B0604020104020204" pitchFamily="34" charset="0"/>
            </a:endParaRPr>
          </a:p>
          <a:p>
            <a:pPr>
              <a:lnSpc>
                <a:spcPct val="110000"/>
              </a:lnSpc>
              <a:spcBef>
                <a:spcPts val="1400"/>
              </a:spcBef>
            </a:pPr>
            <a:r>
              <a:rPr lang="en-US" sz="2200" dirty="0">
                <a:solidFill>
                  <a:schemeClr val="accent3">
                    <a:lumMod val="25000"/>
                  </a:schemeClr>
                </a:solidFill>
                <a:latin typeface="Abadi" panose="020B0604020104020204" pitchFamily="34" charset="0"/>
              </a:rPr>
              <a:t>This presentation includes descriptions and results from a series of hands-on labs in the course. </a:t>
            </a:r>
            <a:endParaRPr lang="en-US" sz="2200" dirty="0">
              <a:solidFill>
                <a:schemeClr val="accent3">
                  <a:lumMod val="25000"/>
                </a:schemeClr>
              </a:solidFill>
              <a:latin typeface="Abadi" panose="020B0604020104020204" pitchFamily="34" charset="0"/>
            </a:endParaRPr>
          </a:p>
          <a:p>
            <a:pPr>
              <a:lnSpc>
                <a:spcPct val="110000"/>
              </a:lnSpc>
              <a:spcBef>
                <a:spcPts val="1400"/>
              </a:spcBef>
            </a:pPr>
            <a:r>
              <a:rPr lang="en-US" sz="2200" dirty="0">
                <a:solidFill>
                  <a:schemeClr val="accent3">
                    <a:lumMod val="25000"/>
                  </a:schemeClr>
                </a:solidFill>
                <a:latin typeface="Abadi" panose="020B0604020104020204" pitchFamily="34" charset="0"/>
              </a:rPr>
              <a:t>The data is spacex launching data, main objective is to identify and analyze the key factors may impact the launch landing success rate.</a:t>
            </a:r>
            <a:endParaRPr lang="en-US" sz="2200" dirty="0">
              <a:solidFill>
                <a:schemeClr val="accent3">
                  <a:lumMod val="25000"/>
                </a:schemeClr>
              </a:solidFill>
              <a:latin typeface="Abadi" panose="020B0604020104020204" pitchFamily="34" charset="0"/>
            </a:endParaRPr>
          </a:p>
          <a:p>
            <a:pPr>
              <a:lnSpc>
                <a:spcPct val="110000"/>
              </a:lnSpc>
              <a:spcBef>
                <a:spcPts val="1400"/>
              </a:spcBef>
            </a:pPr>
            <a:r>
              <a:rPr lang="en-US" sz="2200" dirty="0">
                <a:solidFill>
                  <a:schemeClr val="accent3">
                    <a:lumMod val="25000"/>
                  </a:schemeClr>
                </a:solidFill>
                <a:latin typeface="Abadi" panose="020B0604020104020204" pitchFamily="34" charset="0"/>
                <a:sym typeface="+mn-ea"/>
              </a:rPr>
              <a:t>The methods cover the areas of data collection, data wrangling, explortory data analysis through data visualization and database queries, as well as interactive visual analysis and predictive analysis using varias models</a:t>
            </a: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681355" y="1279525"/>
            <a:ext cx="10693400" cy="1347470"/>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The accuracy for all </a:t>
            </a:r>
            <a:r>
              <a:rPr lang="en-US" sz="2200">
                <a:solidFill>
                  <a:schemeClr val="accent3">
                    <a:lumMod val="25000"/>
                  </a:schemeClr>
                </a:solidFill>
                <a:latin typeface="Abadi"/>
              </a:rPr>
              <a:t>built classification models can be visualized in the following charts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Support Vector Machine model has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1159510" y="2752725"/>
            <a:ext cx="4166870" cy="1985645"/>
          </a:xfrm>
          <a:prstGeom prst="rect">
            <a:avLst/>
          </a:prstGeom>
        </p:spPr>
      </p:pic>
      <p:pic>
        <p:nvPicPr>
          <p:cNvPr id="3" name="图片 2"/>
          <p:cNvPicPr>
            <a:picLocks noChangeAspect="1"/>
          </p:cNvPicPr>
          <p:nvPr/>
        </p:nvPicPr>
        <p:blipFill>
          <a:blip r:embed="rId3"/>
          <a:stretch>
            <a:fillRect/>
          </a:stretch>
        </p:blipFill>
        <p:spPr>
          <a:xfrm>
            <a:off x="5957570" y="2626995"/>
            <a:ext cx="5629275" cy="40481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923290" y="1523365"/>
            <a:ext cx="9478010" cy="939800"/>
          </a:xfrm>
          <a:prstGeom prst="rect">
            <a:avLst/>
          </a:prstGeom>
        </p:spPr>
        <p:txBody>
          <a:bodyPr>
            <a:normAutofit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Support Vector Machine</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3368675" y="2462530"/>
            <a:ext cx="5105400" cy="42862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881507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Success rate are increasing over the year</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255" y="1318260"/>
            <a:ext cx="10104755" cy="547433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1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10000"/>
              </a:lnSpc>
              <a:spcBef>
                <a:spcPts val="1400"/>
              </a:spcBef>
            </a:pPr>
            <a:r>
              <a:rPr lang="en-US" sz="7600" dirty="0">
                <a:solidFill>
                  <a:schemeClr val="bg2">
                    <a:lumMod val="50000"/>
                  </a:schemeClr>
                </a:solidFill>
                <a:latin typeface="Abadi"/>
              </a:rPr>
              <a:t>Data are requested through spacex API, then the data in the response are parsed and convert to dataframe </a:t>
            </a:r>
            <a:endParaRPr lang="en-US" sz="7600" dirty="0">
              <a:solidFill>
                <a:schemeClr val="bg2">
                  <a:lumMod val="50000"/>
                </a:schemeClr>
              </a:solidFill>
              <a:latin typeface="Abadi"/>
            </a:endParaRPr>
          </a:p>
          <a:p>
            <a:pPr>
              <a:lnSpc>
                <a:spcPct val="11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10000"/>
              </a:lnSpc>
              <a:spcBef>
                <a:spcPts val="1400"/>
              </a:spcBef>
            </a:pPr>
            <a:r>
              <a:rPr lang="en-US" sz="6510">
                <a:solidFill>
                  <a:schemeClr val="accent3">
                    <a:lumMod val="25000"/>
                  </a:schemeClr>
                </a:solidFill>
                <a:latin typeface="Abadi" panose="020B0604020104020204" pitchFamily="34" charset="0"/>
                <a:sym typeface="+mn-ea"/>
              </a:rPr>
              <a:t>raw data are transformed and re-structured for further analysis, including f</a:t>
            </a:r>
            <a:r>
              <a:rPr lang="en-US" sz="6510" dirty="0">
                <a:solidFill>
                  <a:schemeClr val="bg2">
                    <a:lumMod val="50000"/>
                  </a:schemeClr>
                </a:solidFill>
                <a:latin typeface="Abadi"/>
              </a:rPr>
              <a:t>ilter out un-needed data, replace missing data with mean, as well construct new label for landing outcome for further landing analysis.</a:t>
            </a:r>
            <a:endParaRPr lang="en-US" sz="651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5532755" y="1772920"/>
            <a:ext cx="5925185" cy="3670935"/>
          </a:xfrm>
          <a:prstGeom prst="rect">
            <a:avLst/>
          </a:prstGeom>
          <a:ln>
            <a:solidFill>
              <a:srgbClr val="0B49CB"/>
            </a:solidFill>
            <a:prstDash val="dash"/>
          </a:ln>
        </p:spPr>
        <p:txBody>
          <a:bodyPr vert="horz" lIns="91440" tIns="45720" rIns="91440" bIns="45720" rtlCol="0" anchor="t">
            <a:normAutofit lnSpcReduction="20000"/>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457200" lvl="1" indent="0">
              <a:lnSpc>
                <a:spcPct val="60000"/>
              </a:lnSpc>
              <a:spcBef>
                <a:spcPts val="1400"/>
              </a:spcBef>
              <a:buNone/>
            </a:pPr>
            <a:endParaRPr lang="en-US" sz="2000">
              <a:solidFill>
                <a:schemeClr val="accent3">
                  <a:lumMod val="25000"/>
                </a:schemeClr>
              </a:solidFill>
              <a:latin typeface="Abadi" panose="020B0604020104020204" pitchFamily="34" charset="0"/>
              <a:sym typeface="+mn-ea"/>
            </a:endParaRPr>
          </a:p>
          <a:p>
            <a:pPr marL="914400" lvl="2" indent="0">
              <a:lnSpc>
                <a:spcPct val="60000"/>
              </a:lnSpc>
              <a:spcBef>
                <a:spcPts val="1400"/>
              </a:spcBef>
              <a:buNone/>
            </a:pPr>
            <a:r>
              <a:rPr lang="en-US">
                <a:solidFill>
                  <a:schemeClr val="accent3">
                    <a:lumMod val="25000"/>
                  </a:schemeClr>
                </a:solidFill>
                <a:latin typeface="Abadi" panose="020B0604020104020204" pitchFamily="34" charset="0"/>
                <a:sym typeface="+mn-ea"/>
              </a:rPr>
              <a:t>dat= requests.get(static_json_url)</a:t>
            </a:r>
            <a:endParaRPr lang="en-US">
              <a:solidFill>
                <a:schemeClr val="accent3">
                  <a:lumMod val="25000"/>
                </a:schemeClr>
              </a:solidFill>
              <a:latin typeface="Abadi" panose="020B0604020104020204" pitchFamily="34" charset="0"/>
            </a:endParaRPr>
          </a:p>
          <a:p>
            <a:pPr marL="914400" lvl="2" indent="0">
              <a:lnSpc>
                <a:spcPct val="60000"/>
              </a:lnSpc>
              <a:spcBef>
                <a:spcPts val="1400"/>
              </a:spcBef>
              <a:buNone/>
            </a:pPr>
            <a:r>
              <a:rPr lang="en-US">
                <a:solidFill>
                  <a:schemeClr val="accent3">
                    <a:lumMod val="25000"/>
                  </a:schemeClr>
                </a:solidFill>
                <a:latin typeface="Abadi" panose="020B0604020104020204" pitchFamily="34" charset="0"/>
                <a:sym typeface="+mn-ea"/>
              </a:rPr>
              <a:t>results= json.loads(dat.text)</a:t>
            </a:r>
            <a:endParaRPr lang="en-US">
              <a:solidFill>
                <a:schemeClr val="accent3">
                  <a:lumMod val="25000"/>
                </a:schemeClr>
              </a:solidFill>
              <a:latin typeface="Abadi" panose="020B0604020104020204" pitchFamily="34" charset="0"/>
            </a:endParaRPr>
          </a:p>
          <a:p>
            <a:pPr marL="914400" lvl="2" indent="0">
              <a:lnSpc>
                <a:spcPct val="60000"/>
              </a:lnSpc>
              <a:spcBef>
                <a:spcPts val="1400"/>
              </a:spcBef>
              <a:buNone/>
            </a:pPr>
            <a:r>
              <a:rPr lang="en-US">
                <a:solidFill>
                  <a:schemeClr val="accent3">
                    <a:lumMod val="25000"/>
                  </a:schemeClr>
                </a:solidFill>
                <a:latin typeface="Abadi" panose="020B0604020104020204" pitchFamily="34" charset="0"/>
                <a:sym typeface="+mn-ea"/>
              </a:rPr>
              <a:t>pd.DataFrame(results)</a:t>
            </a:r>
            <a:endParaRPr lang="en-US">
              <a:solidFill>
                <a:schemeClr val="accent3">
                  <a:lumMod val="25000"/>
                </a:schemeClr>
              </a:solidFill>
              <a:latin typeface="Abadi" panose="020B0604020104020204" pitchFamily="34" charset="0"/>
            </a:endParaRPr>
          </a:p>
          <a:p>
            <a:pPr marL="914400" lvl="2" indent="0">
              <a:lnSpc>
                <a:spcPct val="60000"/>
              </a:lnSpc>
              <a:spcBef>
                <a:spcPts val="1400"/>
              </a:spcBef>
              <a:buNone/>
            </a:pPr>
            <a:r>
              <a:rPr lang="en-US">
                <a:solidFill>
                  <a:schemeClr val="accent3">
                    <a:lumMod val="25000"/>
                  </a:schemeClr>
                </a:solidFill>
                <a:latin typeface="Abadi" panose="020B0604020104020204" pitchFamily="34" charset="0"/>
                <a:sym typeface="+mn-ea"/>
              </a:rPr>
              <a:t>data= pd.json_normalize(results)</a:t>
            </a:r>
            <a:endParaRPr lang="en-US">
              <a:solidFill>
                <a:schemeClr val="accent3">
                  <a:lumMod val="25000"/>
                </a:schemeClr>
              </a:solidFill>
              <a:latin typeface="Abadi" panose="020B0604020104020204" pitchFamily="34" charset="0"/>
              <a:sym typeface="+mn-ea"/>
            </a:endParaRPr>
          </a:p>
          <a:p>
            <a:pPr marL="914400" lvl="2" indent="0">
              <a:lnSpc>
                <a:spcPct val="60000"/>
              </a:lnSpc>
              <a:spcBef>
                <a:spcPts val="1400"/>
              </a:spcBef>
              <a:buNone/>
            </a:pPr>
            <a:r>
              <a:rPr lang="en-US">
                <a:cs typeface="Calibri" panose="020F0502020204030204"/>
              </a:rPr>
              <a:t>......</a:t>
            </a:r>
            <a:endParaRPr lang="en-US">
              <a:cs typeface="Calibri" panose="020F0502020204030204"/>
            </a:endParaRPr>
          </a:p>
        </p:txBody>
      </p:sp>
      <p:sp>
        <p:nvSpPr>
          <p:cNvPr id="3" name="Text Placeholder 2"/>
          <p:cNvSpPr>
            <a:spLocks noGrp="1"/>
          </p:cNvSpPr>
          <p:nvPr>
            <p:ph type="body" sz="half" idx="4294967295"/>
          </p:nvPr>
        </p:nvSpPr>
        <p:spPr>
          <a:xfrm>
            <a:off x="759460" y="1517015"/>
            <a:ext cx="4621530" cy="4509135"/>
          </a:xfrm>
          <a:prstGeom prst="rect">
            <a:avLst/>
          </a:prstGeom>
        </p:spPr>
        <p:txBody>
          <a:bodyPr vert="horz" lIns="91440" tIns="45720" rIns="91440" bIns="45720" rtlCol="0" anchor="t">
            <a:normAutofit fontScale="70000"/>
          </a:bodyPr>
          <a:lstStyle/>
          <a:p>
            <a:pPr lvl="0">
              <a:lnSpc>
                <a:spcPct val="110000"/>
              </a:lnSpc>
              <a:spcBef>
                <a:spcPts val="1400"/>
              </a:spcBef>
            </a:pPr>
            <a:r>
              <a:rPr lang="en-US" sz="2200">
                <a:solidFill>
                  <a:schemeClr val="accent3">
                    <a:lumMod val="25000"/>
                  </a:schemeClr>
                </a:solidFill>
                <a:latin typeface="Abadi" panose="020B0604020104020204" pitchFamily="34" charset="0"/>
              </a:rPr>
              <a:t>SpaceX data are collected by invoking API. HTTP Requests are sent to remote website to request spaceX data. JSON data in Response are decoded, spaceX data are extracted and converted to dataframe. </a:t>
            </a:r>
            <a:endParaRPr lang="en-US" sz="2200">
              <a:solidFill>
                <a:schemeClr val="accent3">
                  <a:lumMod val="25000"/>
                </a:schemeClr>
              </a:solidFill>
              <a:latin typeface="Abadi" panose="020B0604020104020204" pitchFamily="34" charset="0"/>
            </a:endParaRPr>
          </a:p>
          <a:p>
            <a:pPr lvl="0">
              <a:lnSpc>
                <a:spcPct val="110000"/>
              </a:lnSpc>
              <a:spcBef>
                <a:spcPts val="1400"/>
              </a:spcBef>
            </a:pPr>
            <a:r>
              <a:rPr lang="en-US" sz="2200">
                <a:solidFill>
                  <a:schemeClr val="accent3">
                    <a:lumMod val="25000"/>
                  </a:schemeClr>
                </a:solidFill>
                <a:latin typeface="Abadi" panose="020B0604020104020204" pitchFamily="34" charset="0"/>
              </a:rPr>
              <a:t>Data then be filtered to only include Falcon 9 data. Also the missing values in the data frame are replaced with average value.</a:t>
            </a:r>
            <a:endParaRPr lang="en-US" sz="2200">
              <a:solidFill>
                <a:schemeClr val="accent3">
                  <a:lumMod val="25000"/>
                </a:schemeClr>
              </a:solidFill>
              <a:latin typeface="Abadi" panose="020B0604020104020204" pitchFamily="34" charset="0"/>
            </a:endParaRPr>
          </a:p>
          <a:p>
            <a:pPr lvl="0">
              <a:lnSpc>
                <a:spcPct val="110000"/>
              </a:lnSpc>
              <a:spcBef>
                <a:spcPts val="1400"/>
              </a:spcBef>
            </a:pPr>
            <a:r>
              <a:rPr lang="en-US" sz="2200">
                <a:solidFill>
                  <a:schemeClr val="accent3">
                    <a:lumMod val="25000"/>
                  </a:schemeClr>
                </a:solidFill>
                <a:latin typeface="Abadi" panose="020B0604020104020204" pitchFamily="34" charset="0"/>
              </a:rPr>
              <a:t>GitHub URL of the completed SpaceX API calls notebook:</a:t>
            </a:r>
            <a:endParaRPr lang="en-US" sz="2200">
              <a:solidFill>
                <a:schemeClr val="accent3">
                  <a:lumMod val="25000"/>
                </a:schemeClr>
              </a:solidFill>
              <a:latin typeface="Abadi" panose="020B0604020104020204" pitchFamily="34" charset="0"/>
            </a:endParaRPr>
          </a:p>
          <a:p>
            <a:pPr marL="457200" lvl="1" indent="0">
              <a:lnSpc>
                <a:spcPct val="110000"/>
              </a:lnSpc>
              <a:spcBef>
                <a:spcPts val="1400"/>
              </a:spcBef>
              <a:buNone/>
            </a:pPr>
            <a:r>
              <a:rPr lang="en-US" sz="1885">
                <a:solidFill>
                  <a:schemeClr val="accent3">
                    <a:lumMod val="25000"/>
                  </a:schemeClr>
                </a:solidFill>
                <a:latin typeface="Abadi" panose="020B0604020104020204" pitchFamily="34" charset="0"/>
              </a:rPr>
              <a:t>https://github.com/annie20230519/Data-Science-Coursera-Assignment/blob/main/jupyter-labs-spacex-data-collection-api.ipynb</a:t>
            </a:r>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sp>
        <p:nvSpPr>
          <p:cNvPr id="2" name="矩形 1"/>
          <p:cNvSpPr/>
          <p:nvPr/>
        </p:nvSpPr>
        <p:spPr>
          <a:xfrm>
            <a:off x="5758815" y="2360295"/>
            <a:ext cx="914400" cy="914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local Client</a:t>
            </a:r>
            <a:endParaRPr lang="en-US" altLang="zh-CN"/>
          </a:p>
        </p:txBody>
      </p:sp>
      <p:sp>
        <p:nvSpPr>
          <p:cNvPr id="7" name="矩形 6"/>
          <p:cNvSpPr/>
          <p:nvPr/>
        </p:nvSpPr>
        <p:spPr>
          <a:xfrm>
            <a:off x="9320530" y="2360295"/>
            <a:ext cx="1838960" cy="96647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remote URL</a:t>
            </a:r>
            <a:endParaRPr lang="en-US" altLang="zh-CN"/>
          </a:p>
          <a:p>
            <a:pPr algn="ctr"/>
            <a:r>
              <a:rPr lang="en-US" altLang="zh-CN"/>
              <a:t>(with spaceX data)</a:t>
            </a:r>
            <a:endParaRPr lang="en-US" altLang="zh-CN"/>
          </a:p>
        </p:txBody>
      </p:sp>
      <p:cxnSp>
        <p:nvCxnSpPr>
          <p:cNvPr id="8" name="直接箭头连接符 7"/>
          <p:cNvCxnSpPr/>
          <p:nvPr/>
        </p:nvCxnSpPr>
        <p:spPr>
          <a:xfrm>
            <a:off x="6673215" y="2632075"/>
            <a:ext cx="264731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flipH="1">
            <a:off x="6673215" y="3106420"/>
            <a:ext cx="264731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6847840" y="2152650"/>
            <a:ext cx="2035810" cy="368300"/>
          </a:xfrm>
          <a:prstGeom prst="rect">
            <a:avLst/>
          </a:prstGeom>
          <a:noFill/>
        </p:spPr>
        <p:txBody>
          <a:bodyPr wrap="square" rtlCol="0">
            <a:spAutoFit/>
          </a:bodyPr>
          <a:p>
            <a:r>
              <a:rPr lang="en-US" altLang="zh-CN"/>
              <a:t>HTTP requests.get</a:t>
            </a:r>
            <a:endParaRPr lang="en-US" altLang="zh-CN"/>
          </a:p>
        </p:txBody>
      </p:sp>
      <p:sp>
        <p:nvSpPr>
          <p:cNvPr id="11" name="文本框 10"/>
          <p:cNvSpPr txBox="1"/>
          <p:nvPr/>
        </p:nvSpPr>
        <p:spPr>
          <a:xfrm>
            <a:off x="6821805" y="2722245"/>
            <a:ext cx="2600960" cy="387985"/>
          </a:xfrm>
          <a:prstGeom prst="rect">
            <a:avLst/>
          </a:prstGeom>
          <a:noFill/>
        </p:spPr>
        <p:txBody>
          <a:bodyPr wrap="square" rtlCol="0">
            <a:noAutofit/>
          </a:bodyPr>
          <a:p>
            <a:r>
              <a:rPr lang="en-US" altLang="zh-CN"/>
              <a:t>JSON data (SpaceX data)</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770255" y="1792605"/>
            <a:ext cx="5473065" cy="3811270"/>
          </a:xfrm>
          <a:prstGeom prst="rect">
            <a:avLst/>
          </a:prstGeom>
        </p:spPr>
        <p:txBody>
          <a:bodyPr lIns="91440" tIns="45720" rIns="91440" bIns="45720" anchor="t">
            <a:noAutofit/>
          </a:bodyPr>
          <a:lstStyle/>
          <a:p>
            <a:pPr lvl="0">
              <a:lnSpc>
                <a:spcPct val="100000"/>
              </a:lnSpc>
              <a:spcBef>
                <a:spcPts val="1400"/>
              </a:spcBef>
            </a:pPr>
            <a:r>
              <a:rPr lang="en-US" sz="2200">
                <a:solidFill>
                  <a:schemeClr val="accent3">
                    <a:lumMod val="25000"/>
                  </a:schemeClr>
                </a:solidFill>
                <a:latin typeface="Abadi"/>
              </a:rPr>
              <a:t>SpaceX data are requested through HTML request, and the response data are parsed by beautifulSoup(). Spacex data are then extracted by further parsing HTML tables and converted to dataframe.</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GitHub URL of the completed web scraping notebook:</a:t>
            </a:r>
            <a:endParaRPr lang="en-US" sz="2200">
              <a:solidFill>
                <a:schemeClr val="accent3">
                  <a:lumMod val="25000"/>
                </a:schemeClr>
              </a:solidFill>
              <a:latin typeface="Abadi" panose="020B0604020104020204" pitchFamily="34" charset="0"/>
            </a:endParaRPr>
          </a:p>
          <a:p>
            <a:pPr marL="457200" lvl="2" indent="0">
              <a:lnSpc>
                <a:spcPct val="100000"/>
              </a:lnSpc>
              <a:spcBef>
                <a:spcPts val="1400"/>
              </a:spcBef>
              <a:buNone/>
            </a:pPr>
            <a:r>
              <a:rPr lang="en-US" sz="1600">
                <a:solidFill>
                  <a:schemeClr val="accent3">
                    <a:lumMod val="25000"/>
                  </a:schemeClr>
                </a:solidFill>
                <a:latin typeface="Abadi" panose="020B0604020104020204" pitchFamily="34" charset="0"/>
                <a:sym typeface="+mn-ea"/>
              </a:rPr>
              <a:t>https://github.com/annie20230519/Data-Science-Coursera-Assignment/blob/main/jupyter-labs-webscraping.ipynb</a:t>
            </a:r>
            <a:endParaRPr lang="en-US" sz="1600">
              <a:solidFill>
                <a:schemeClr val="accent3">
                  <a:lumMod val="25000"/>
                </a:schemeClr>
              </a:solidFill>
              <a:latin typeface="Abadi" panose="020B0604020104020204" pitchFamily="34" charset="0"/>
              <a:sym typeface="+mn-ea"/>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6407785" y="3703955"/>
            <a:ext cx="4946015" cy="180467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solidFill>
                  <a:srgbClr val="1C7DDB"/>
                </a:solidFill>
                <a:latin typeface="Abadi"/>
              </a:rPr>
              <a:t>data = requests.get(static_url).text</a:t>
            </a:r>
            <a:endParaRPr lang="en-US" sz="1800">
              <a:solidFill>
                <a:srgbClr val="1C7DDB"/>
              </a:solidFill>
              <a:latin typeface="Abadi"/>
            </a:endParaRPr>
          </a:p>
          <a:p>
            <a:pPr marL="0" indent="0">
              <a:buFont typeface="Arial" panose="020B0604020202020204" pitchFamily="34" charset="0"/>
              <a:buNone/>
            </a:pPr>
            <a:r>
              <a:rPr lang="en-US" sz="1800">
                <a:solidFill>
                  <a:srgbClr val="1C7DDB"/>
                </a:solidFill>
                <a:latin typeface="Abadi"/>
              </a:rPr>
              <a:t>table= BeautifulSoup(data, "html.parser")</a:t>
            </a:r>
            <a:endParaRPr lang="en-US" sz="1800">
              <a:solidFill>
                <a:srgbClr val="1C7DDB"/>
              </a:solidFill>
              <a:latin typeface="Abadi"/>
            </a:endParaRPr>
          </a:p>
        </p:txBody>
      </p:sp>
      <p:sp>
        <p:nvSpPr>
          <p:cNvPr id="10" name="矩形 9"/>
          <p:cNvSpPr/>
          <p:nvPr/>
        </p:nvSpPr>
        <p:spPr>
          <a:xfrm>
            <a:off x="6407785" y="2273300"/>
            <a:ext cx="914400" cy="914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local</a:t>
            </a:r>
            <a:endParaRPr lang="en-US" altLang="zh-CN"/>
          </a:p>
        </p:txBody>
      </p:sp>
      <p:sp>
        <p:nvSpPr>
          <p:cNvPr id="12" name="矩形 11"/>
          <p:cNvSpPr/>
          <p:nvPr/>
        </p:nvSpPr>
        <p:spPr>
          <a:xfrm>
            <a:off x="9742170" y="2273300"/>
            <a:ext cx="1633855" cy="914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Remote Website  with spaceX data</a:t>
            </a:r>
            <a:endParaRPr lang="en-US" altLang="zh-CN"/>
          </a:p>
        </p:txBody>
      </p:sp>
      <p:cxnSp>
        <p:nvCxnSpPr>
          <p:cNvPr id="13" name="直接箭头连接符 12"/>
          <p:cNvCxnSpPr/>
          <p:nvPr/>
        </p:nvCxnSpPr>
        <p:spPr>
          <a:xfrm>
            <a:off x="7322185" y="2541905"/>
            <a:ext cx="24199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flipH="1">
            <a:off x="7322185" y="3064510"/>
            <a:ext cx="241998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5" name="文本框 14"/>
          <p:cNvSpPr txBox="1"/>
          <p:nvPr/>
        </p:nvSpPr>
        <p:spPr>
          <a:xfrm>
            <a:off x="7568565" y="2096135"/>
            <a:ext cx="1739265" cy="368300"/>
          </a:xfrm>
          <a:prstGeom prst="rect">
            <a:avLst/>
          </a:prstGeom>
          <a:noFill/>
        </p:spPr>
        <p:txBody>
          <a:bodyPr wrap="square" rtlCol="0">
            <a:spAutoFit/>
          </a:bodyPr>
          <a:p>
            <a:r>
              <a:rPr lang="en-US" altLang="zh-CN"/>
              <a:t>HTML Request</a:t>
            </a:r>
            <a:endParaRPr lang="en-US" altLang="zh-CN"/>
          </a:p>
        </p:txBody>
      </p:sp>
      <p:sp>
        <p:nvSpPr>
          <p:cNvPr id="16" name="文本框 15"/>
          <p:cNvSpPr txBox="1"/>
          <p:nvPr/>
        </p:nvSpPr>
        <p:spPr>
          <a:xfrm>
            <a:off x="7415530" y="2619375"/>
            <a:ext cx="2233295" cy="368300"/>
          </a:xfrm>
          <a:prstGeom prst="rect">
            <a:avLst/>
          </a:prstGeom>
          <a:noFill/>
        </p:spPr>
        <p:txBody>
          <a:bodyPr wrap="square" rtlCol="0">
            <a:spAutoFit/>
          </a:bodyPr>
          <a:p>
            <a:r>
              <a:rPr lang="en-US" altLang="zh-CN"/>
              <a:t>HTML Response DATA</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67155"/>
            <a:ext cx="10516235" cy="4810125"/>
          </a:xfrm>
          <a:prstGeom prst="rect">
            <a:avLst/>
          </a:prstGeom>
        </p:spPr>
        <p:txBody>
          <a:bodyPr/>
          <a:lstStyle/>
          <a:p>
            <a:r>
              <a:rPr lang="en-US" sz="2200">
                <a:solidFill>
                  <a:schemeClr val="accent3">
                    <a:lumMod val="25000"/>
                  </a:schemeClr>
                </a:solidFill>
                <a:latin typeface="Abadi" panose="020B0604020104020204" pitchFamily="34" charset="0"/>
              </a:rPr>
              <a:t>Exploratory Data Analysis using data wrangling, raw data are transformed and re-structured for further analysis, the following are calculated,</a:t>
            </a:r>
            <a:endParaRPr lang="en-US" sz="1885">
              <a:solidFill>
                <a:schemeClr val="accent3">
                  <a:lumMod val="25000"/>
                </a:schemeClr>
              </a:solidFill>
              <a:latin typeface="Abadi" panose="020B0604020104020204" pitchFamily="34" charset="0"/>
            </a:endParaRPr>
          </a:p>
          <a:p>
            <a:pPr lvl="1"/>
            <a:r>
              <a:rPr lang="en-US" sz="2000">
                <a:solidFill>
                  <a:schemeClr val="accent3">
                    <a:lumMod val="25000"/>
                  </a:schemeClr>
                </a:solidFill>
                <a:latin typeface="Abadi" panose="020B0604020104020204" pitchFamily="34" charset="0"/>
                <a:sym typeface="+mn-ea"/>
              </a:rPr>
              <a:t>the number of launches on each site</a:t>
            </a:r>
            <a:endParaRPr lang="en-US" sz="2000">
              <a:solidFill>
                <a:schemeClr val="accent3">
                  <a:lumMod val="25000"/>
                </a:schemeClr>
              </a:solidFill>
              <a:latin typeface="Abadi"/>
            </a:endParaRPr>
          </a:p>
          <a:p>
            <a:pPr lvl="1">
              <a:lnSpc>
                <a:spcPct val="100000"/>
              </a:lnSpc>
              <a:spcBef>
                <a:spcPts val="1400"/>
              </a:spcBef>
            </a:pPr>
            <a:r>
              <a:rPr lang="en-US" sz="2000">
                <a:solidFill>
                  <a:schemeClr val="accent3">
                    <a:lumMod val="25000"/>
                  </a:schemeClr>
                </a:solidFill>
                <a:latin typeface="Abadi" panose="020B0604020104020204" pitchFamily="34" charset="0"/>
                <a:sym typeface="+mn-ea"/>
              </a:rPr>
              <a:t>the number and occurrence of each orbit</a:t>
            </a:r>
            <a:endParaRPr lang="en-US" sz="2000">
              <a:solidFill>
                <a:schemeClr val="accent3">
                  <a:lumMod val="25000"/>
                </a:schemeClr>
              </a:solidFill>
              <a:latin typeface="Abadi"/>
            </a:endParaRPr>
          </a:p>
          <a:p>
            <a:pPr lvl="1">
              <a:lnSpc>
                <a:spcPct val="100000"/>
              </a:lnSpc>
              <a:spcBef>
                <a:spcPts val="1400"/>
              </a:spcBef>
            </a:pPr>
            <a:r>
              <a:rPr lang="en-US" sz="2000">
                <a:solidFill>
                  <a:schemeClr val="accent3">
                    <a:lumMod val="25000"/>
                  </a:schemeClr>
                </a:solidFill>
                <a:latin typeface="Abadi" panose="020B0604020104020204" pitchFamily="34" charset="0"/>
                <a:sym typeface="+mn-ea"/>
              </a:rPr>
              <a:t>the number and occurence of mission outcome of the orbits</a:t>
            </a:r>
            <a:endParaRPr lang="en-US" sz="2000">
              <a:solidFill>
                <a:schemeClr val="accent3">
                  <a:lumMod val="25000"/>
                </a:schemeClr>
              </a:solidFill>
              <a:latin typeface="Abadi" panose="020B0604020104020204" pitchFamily="34" charset="0"/>
            </a:endParaRPr>
          </a:p>
          <a:p>
            <a:pPr lvl="1"/>
            <a:r>
              <a:rPr lang="en-US" sz="2000">
                <a:solidFill>
                  <a:schemeClr val="accent3">
                    <a:lumMod val="25000"/>
                  </a:schemeClr>
                </a:solidFill>
                <a:latin typeface="Abadi" panose="020B0604020104020204" pitchFamily="34" charset="0"/>
              </a:rPr>
              <a:t>And finally a landing outcome label is created for success/failure analysis</a:t>
            </a:r>
            <a:endParaRPr lang="en-US" sz="1800">
              <a:solidFill>
                <a:schemeClr val="accent3">
                  <a:lumMod val="25000"/>
                </a:schemeClr>
              </a:solidFill>
              <a:latin typeface="Abadi" panose="020B0604020104020204" pitchFamily="34" charset="0"/>
            </a:endParaRPr>
          </a:p>
          <a:p>
            <a:pPr lvl="1"/>
            <a:endParaRPr lang="en-US" sz="18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GitHub URL of completed data wrangling related notebooks, as an external reference </a:t>
            </a:r>
            <a:endParaRPr lang="en-US" sz="2200">
              <a:solidFill>
                <a:schemeClr val="accent3">
                  <a:lumMod val="25000"/>
                </a:schemeClr>
              </a:solidFill>
              <a:latin typeface="Abadi" panose="020B0604020104020204" pitchFamily="34" charset="0"/>
            </a:endParaRPr>
          </a:p>
          <a:p>
            <a:pPr lvl="1"/>
            <a:r>
              <a:rPr lang="en-US" sz="1885">
                <a:solidFill>
                  <a:schemeClr val="accent3">
                    <a:lumMod val="25000"/>
                  </a:schemeClr>
                </a:solidFill>
                <a:latin typeface="Abadi" panose="020B0604020104020204" pitchFamily="34" charset="0"/>
              </a:rPr>
              <a:t>https://github.com/annie20230519/Data-Science-Coursera-Assignment/blob/main/labs-jupyter-spacex-Data%20wrangling.ipynb</a:t>
            </a:r>
            <a:endParaRPr lang="en-US" sz="1885">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tags/tag4.xml><?xml version="1.0" encoding="utf-8"?>
<p:tagLst xmlns:p="http://schemas.openxmlformats.org/presentationml/2006/main">
  <p:tag name="commondata" val="eyJoZGlkIjoiNWIzM2ZhZDYzNGI0ZWU5ZjM2ZjFjNDNiZWIxMWIwNGI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9762</Words>
  <Application>WPS 演示</Application>
  <PresentationFormat>Widescreen</PresentationFormat>
  <Paragraphs>379</Paragraphs>
  <Slides>44</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44</vt:i4>
      </vt:variant>
    </vt:vector>
  </HeadingPairs>
  <TitlesOfParts>
    <vt:vector size="62"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Microsoft YaHei</vt:lpstr>
      <vt:lpstr>Arial Unicode MS</vt:lpstr>
      <vt:lpstr>DengXian</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黄宇红</cp:lastModifiedBy>
  <cp:revision>234</cp:revision>
  <dcterms:created xsi:type="dcterms:W3CDTF">2021-04-29T18:58:00Z</dcterms:created>
  <dcterms:modified xsi:type="dcterms:W3CDTF">2024-03-18T06:41:56Z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97CC843BE2264FF4838BDFB3AF1179C6_13</vt:lpwstr>
  </property>
  <property fmtid="{D5CDD505-2E9C-101B-9397-08002B2CF9AE}" pid="4" name="KSOProductBuildVer">
    <vt:lpwstr>2052-12.1.0.16412</vt:lpwstr>
  </property>
</Properties>
</file>